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62" r:id="rId4"/>
    <p:sldId id="274" r:id="rId5"/>
    <p:sldId id="258" r:id="rId6"/>
    <p:sldId id="259" r:id="rId7"/>
    <p:sldId id="266" r:id="rId8"/>
    <p:sldId id="271" r:id="rId9"/>
    <p:sldId id="275" r:id="rId10"/>
    <p:sldId id="285" r:id="rId11"/>
    <p:sldId id="286" r:id="rId12"/>
    <p:sldId id="287" r:id="rId13"/>
    <p:sldId id="260" r:id="rId14"/>
    <p:sldId id="261" r:id="rId15"/>
    <p:sldId id="267" r:id="rId16"/>
    <p:sldId id="281" r:id="rId17"/>
    <p:sldId id="288" r:id="rId18"/>
    <p:sldId id="268" r:id="rId19"/>
    <p:sldId id="272" r:id="rId20"/>
    <p:sldId id="263" r:id="rId21"/>
    <p:sldId id="264" r:id="rId22"/>
    <p:sldId id="269" r:id="rId23"/>
    <p:sldId id="273" r:id="rId24"/>
    <p:sldId id="278" r:id="rId25"/>
    <p:sldId id="276" r:id="rId26"/>
    <p:sldId id="277" r:id="rId27"/>
    <p:sldId id="279" r:id="rId28"/>
    <p:sldId id="284" r:id="rId29"/>
    <p:sldId id="282" r:id="rId30"/>
    <p:sldId id="283"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46" autoAdjust="0"/>
  </p:normalViewPr>
  <p:slideViewPr>
    <p:cSldViewPr>
      <p:cViewPr varScale="1">
        <p:scale>
          <a:sx n="71" d="100"/>
          <a:sy n="71" d="100"/>
        </p:scale>
        <p:origin x="-18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61582-D945-4B41-90FB-1301178BABA8}"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86F5FC-3E7E-4317-BD07-6A789CC5C728}" type="slidenum">
              <a:rPr lang="en-US" smtClean="0"/>
              <a:pPr/>
              <a:t>‹#›</a:t>
            </a:fld>
            <a:endParaRPr lang="en-US"/>
          </a:p>
        </p:txBody>
      </p:sp>
    </p:spTree>
    <p:extLst>
      <p:ext uri="{BB962C8B-B14F-4D97-AF65-F5344CB8AC3E}">
        <p14:creationId xmlns:p14="http://schemas.microsoft.com/office/powerpoint/2010/main" val="230641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way we all manage</a:t>
            </a:r>
            <a:r>
              <a:rPr lang="en-US" baseline="0" dirty="0" smtClean="0"/>
              <a:t> this as well as many other things is to share our knowledge and hard-earned wisdom. Each inspector was different (as we learned from looking at their </a:t>
            </a:r>
            <a:r>
              <a:rPr lang="en-US" baseline="0" dirty="0" err="1" smtClean="0"/>
              <a:t>facebook</a:t>
            </a:r>
            <a:r>
              <a:rPr lang="en-US" baseline="0" dirty="0" smtClean="0"/>
              <a:t> pages in advance of their visit), so please understand that when you have an Inspector in your department the experience may be different. </a:t>
            </a:r>
          </a:p>
          <a:p>
            <a:pPr>
              <a:buFont typeface="Arial" pitchFamily="34" charset="0"/>
              <a:buChar char="•"/>
            </a:pPr>
            <a:r>
              <a:rPr lang="en-US" dirty="0" smtClean="0"/>
              <a:t>Every</a:t>
            </a:r>
            <a:r>
              <a:rPr lang="en-US" baseline="0" dirty="0" smtClean="0"/>
              <a:t> audit is different and every institution prepares differently with different levels of activity. Who holds the IND, etc.</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Your PI is your channel of communication that you may be tapped for</a:t>
            </a:r>
            <a:r>
              <a:rPr lang="en-US" baseline="0" dirty="0" smtClean="0"/>
              <a:t> an FDA visit so encourage them that you will be a great supporter but they must be a good communicator!</a:t>
            </a:r>
          </a:p>
          <a:p>
            <a:pPr>
              <a:buFont typeface="Arial" pitchFamily="34" charset="0"/>
              <a:buChar char="•"/>
            </a:pPr>
            <a:r>
              <a:rPr lang="en-US" baseline="0" dirty="0" smtClean="0"/>
              <a:t>Make a copy of the 482.</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Anything they see or overhear is discoverable</a:t>
            </a:r>
            <a:r>
              <a:rPr lang="en-US" baseline="0" dirty="0" smtClean="0"/>
              <a:t> so be circumspect in your discussions (behind another closed door).</a:t>
            </a:r>
          </a:p>
          <a:p>
            <a:pPr>
              <a:buFont typeface="Arial" pitchFamily="34" charset="0"/>
              <a:buChar char="•"/>
            </a:pPr>
            <a:r>
              <a:rPr lang="en-US" baseline="0" dirty="0" smtClean="0"/>
              <a:t>May leave for lunch and anything heard or seen along the way is also discoverable. </a:t>
            </a:r>
          </a:p>
          <a:p>
            <a:pPr>
              <a:buFont typeface="Arial" pitchFamily="34" charset="0"/>
              <a:buChar char="•"/>
            </a:pPr>
            <a:r>
              <a:rPr lang="en-US" baseline="0" dirty="0" smtClean="0"/>
              <a:t>May Posting signs?</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r>
              <a:rPr lang="en-US" dirty="0" smtClean="0"/>
              <a:t>Style of questioning</a:t>
            </a:r>
            <a:r>
              <a:rPr lang="en-US" baseline="0" dirty="0" smtClean="0"/>
              <a:t> can be very disarming. One Inspector was from Kentucky and very young; he seemed so innocent and nice, it worked well in his favor to get the Host to talk more. Conversely in another audit the host was chosen after looking at his background and what would ‘fit’ – after we learned more about the technique.</a:t>
            </a:r>
          </a:p>
          <a:p>
            <a:pPr>
              <a:buFont typeface="Arial" pitchFamily="34" charset="0"/>
              <a:buChar char="•"/>
            </a:pPr>
            <a:r>
              <a:rPr lang="en-US" baseline="0" dirty="0" smtClean="0"/>
              <a:t>Ensure limited people in discussion; if personnel come into the room to answer a question, brief them as to the previous interaction so she/he is consistent and limited in the responses.</a:t>
            </a:r>
          </a:p>
          <a:p>
            <a:pPr>
              <a:buFont typeface="Arial" pitchFamily="34" charset="0"/>
              <a:buChar char="•"/>
            </a:pPr>
            <a:r>
              <a:rPr lang="en-US" baseline="0" dirty="0" smtClean="0"/>
              <a:t>Some questions are declarative statements that seem to be a question but are actually not. Ensure you are being asked something before you provide an answer.</a:t>
            </a:r>
          </a:p>
          <a:p>
            <a:pPr>
              <a:buFont typeface="Arial" pitchFamily="34" charset="0"/>
              <a:buChar char="•"/>
            </a:pPr>
            <a:r>
              <a:rPr lang="en-US" baseline="0" dirty="0" smtClean="0"/>
              <a:t>Company gives them data before arrival; you should know what that is for your site and have a copy on hand (usually this is sent previously by the company but don’t hesitate to ask if you don’t receive it.</a:t>
            </a:r>
          </a:p>
          <a:p>
            <a:pPr eaLnBrk="1" hangingPunct="1">
              <a:buFont typeface="Arial" pitchFamily="34" charset="0"/>
              <a:buChar char="•"/>
            </a:pPr>
            <a:r>
              <a:rPr lang="en-US" sz="2400" dirty="0" smtClean="0"/>
              <a:t>Person  with  direct  knowledge  of  the  answer vs.</a:t>
            </a:r>
            <a:r>
              <a:rPr lang="en-US" sz="2400" baseline="0" dirty="0" smtClean="0"/>
              <a:t> </a:t>
            </a:r>
            <a:r>
              <a:rPr lang="en-US" sz="2000" dirty="0" smtClean="0"/>
              <a:t>a  senior  staff  person  or  manager: who do you have confidence</a:t>
            </a:r>
            <a:r>
              <a:rPr lang="en-US" sz="2000" baseline="0" dirty="0" smtClean="0"/>
              <a:t> in to answer the question and only the question without </a:t>
            </a:r>
            <a:r>
              <a:rPr lang="en-US" sz="2000" baseline="0" dirty="0" err="1" smtClean="0"/>
              <a:t>embelishment</a:t>
            </a:r>
            <a:r>
              <a:rPr lang="en-US" sz="2000" baseline="0" dirty="0" smtClean="0"/>
              <a:t>.</a:t>
            </a:r>
            <a:endParaRPr lang="en-US" sz="2000" b="1" dirty="0" smtClean="0"/>
          </a:p>
          <a:p>
            <a:pPr eaLnBrk="1" hangingPunct="1">
              <a:buFont typeface="Arial" pitchFamily="34" charset="0"/>
              <a:buChar char="•"/>
            </a:pPr>
            <a:r>
              <a:rPr lang="en-US" sz="2400" dirty="0" smtClean="0"/>
              <a:t>Avoid  “hearsay”  answers</a:t>
            </a:r>
          </a:p>
          <a:p>
            <a:pPr lvl="1" eaLnBrk="1" hangingPunct="1"/>
            <a:r>
              <a:rPr lang="en-US" sz="2000" dirty="0" smtClean="0"/>
              <a:t>“She would have…”</a:t>
            </a:r>
          </a:p>
          <a:p>
            <a:pPr lvl="1" eaLnBrk="1" hangingPunct="1"/>
            <a:r>
              <a:rPr lang="en-US" sz="2000" dirty="0" smtClean="0"/>
              <a:t>“I believe he…”</a:t>
            </a:r>
          </a:p>
          <a:p>
            <a:pPr lvl="1" eaLnBrk="1" hangingPunct="1"/>
            <a:r>
              <a:rPr lang="en-US" sz="2000" dirty="0" smtClean="0"/>
              <a:t>“My understanding is that we…”</a:t>
            </a:r>
            <a:endParaRPr lang="en-US" sz="2000" b="1" dirty="0" smtClean="0"/>
          </a:p>
          <a:p>
            <a:pPr lvl="1" eaLnBrk="1" hangingPunct="1"/>
            <a:r>
              <a:rPr lang="en-US" sz="2400" dirty="0" smtClean="0"/>
              <a:t>Speak  from  personal  knowledge</a:t>
            </a:r>
            <a:r>
              <a:rPr lang="en-US" sz="2000" dirty="0" smtClean="0"/>
              <a:t/>
            </a:r>
            <a:br>
              <a:rPr lang="en-US" sz="2000" dirty="0" smtClean="0"/>
            </a:br>
            <a:endParaRPr lang="en-US" sz="2000" dirty="0" smtClean="0"/>
          </a:p>
        </p:txBody>
      </p:sp>
      <p:sp>
        <p:nvSpPr>
          <p:cNvPr id="4" name="Slide Number Placeholder 3"/>
          <p:cNvSpPr>
            <a:spLocks noGrp="1"/>
          </p:cNvSpPr>
          <p:nvPr>
            <p:ph type="sldNum" sz="quarter" idx="10"/>
          </p:nvPr>
        </p:nvSpPr>
        <p:spPr/>
        <p:txBody>
          <a:bodyPr/>
          <a:lstStyle/>
          <a:p>
            <a:fld id="{5686F5FC-3E7E-4317-BD07-6A789CC5C728}"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the concept of jurisdiction</a:t>
            </a:r>
            <a:r>
              <a:rPr lang="en-US" baseline="0" dirty="0" smtClean="0"/>
              <a:t> and could use the shipping across state lines (PMB) issue.</a:t>
            </a:r>
          </a:p>
          <a:p>
            <a:endParaRPr lang="en-US" baseline="0" dirty="0" smtClean="0"/>
          </a:p>
          <a:p>
            <a:r>
              <a:rPr lang="en-US" baseline="0" dirty="0" smtClean="0"/>
              <a:t>Company legal representation (Legal Affairs Department) – let them know they’re onsite.</a:t>
            </a:r>
          </a:p>
          <a:p>
            <a:endParaRPr lang="en-US" baseline="0" dirty="0" smtClean="0"/>
          </a:p>
        </p:txBody>
      </p:sp>
      <p:sp>
        <p:nvSpPr>
          <p:cNvPr id="4" name="Slide Number Placeholder 3"/>
          <p:cNvSpPr>
            <a:spLocks noGrp="1"/>
          </p:cNvSpPr>
          <p:nvPr>
            <p:ph type="sldNum" sz="quarter" idx="10"/>
          </p:nvPr>
        </p:nvSpPr>
        <p:spPr/>
        <p:txBody>
          <a:bodyPr/>
          <a:lstStyle/>
          <a:p>
            <a:fld id="{5686F5FC-3E7E-4317-BD07-6A789CC5C728}"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Checklist includes</a:t>
            </a:r>
            <a:r>
              <a:rPr lang="en-US" baseline="0" dirty="0" smtClean="0"/>
              <a:t> who needs to know they’re coming which includes PI, Sub-I’s, IRB, IO, and various levels of leadership. It’s good to know this in advance; in the institution audited it included legal counsel, the HIPAA Privacy Officer, the College of Medicine representative, the Medical Records department, and the QA team!</a:t>
            </a:r>
          </a:p>
          <a:p>
            <a:pPr>
              <a:buFont typeface="Arial" pitchFamily="34" charset="0"/>
              <a:buChar char="•"/>
            </a:pPr>
            <a:endParaRPr lang="en-US" dirty="0" smtClean="0"/>
          </a:p>
          <a:p>
            <a:pPr>
              <a:buFont typeface="Arial" pitchFamily="34" charset="0"/>
              <a:buChar char="•"/>
            </a:pPr>
            <a:r>
              <a:rPr lang="en-US" dirty="0" smtClean="0"/>
              <a:t>Scripting includes</a:t>
            </a:r>
            <a:r>
              <a:rPr lang="en-US" baseline="0" dirty="0" smtClean="0"/>
              <a:t> important dates, consent process, and trial staff information.</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483: Like a plan of correction but it’s not. Could be about oversight, could be about processes – my opinion, it’s very important to have outside</a:t>
            </a:r>
            <a:r>
              <a:rPr lang="en-US" baseline="0" dirty="0" smtClean="0"/>
              <a:t> (legal) </a:t>
            </a:r>
            <a:r>
              <a:rPr lang="en-US" dirty="0" smtClean="0"/>
              <a:t>assistance.</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Affadavit</a:t>
            </a:r>
            <a:r>
              <a:rPr lang="en-US" dirty="0" smtClean="0"/>
              <a:t>:</a:t>
            </a:r>
          </a:p>
          <a:p>
            <a:endParaRPr lang="en-US" dirty="0" smtClean="0"/>
          </a:p>
          <a:p>
            <a:r>
              <a:rPr lang="en-US" dirty="0" smtClean="0"/>
              <a:t>Knowing </a:t>
            </a:r>
            <a:r>
              <a:rPr lang="en-US" u="sng" dirty="0" smtClean="0"/>
              <a:t>what not to say</a:t>
            </a:r>
            <a:r>
              <a:rPr lang="en-US" dirty="0" smtClean="0"/>
              <a:t> is sometimes even more important than knowing </a:t>
            </a:r>
            <a:r>
              <a:rPr lang="en-US" u="sng" dirty="0" smtClean="0"/>
              <a:t>what to say</a:t>
            </a:r>
            <a:r>
              <a:rPr lang="en-US" dirty="0" smtClean="0"/>
              <a:t>. </a:t>
            </a:r>
          </a:p>
          <a:p>
            <a:endParaRPr lang="en-US" dirty="0" smtClean="0"/>
          </a:p>
          <a:p>
            <a:r>
              <a:rPr lang="en-US" dirty="0" smtClean="0"/>
              <a:t>It was our</a:t>
            </a:r>
            <a:r>
              <a:rPr lang="en-US" baseline="0" dirty="0" smtClean="0"/>
              <a:t> </a:t>
            </a:r>
            <a:r>
              <a:rPr lang="en-US" dirty="0" smtClean="0"/>
              <a:t>company's policy that "company employees are not allowed to acknowledge or sign affidavits issued by FDA personnel." Affidavits are written by the investigators to document evidence collected at the firm. This affidavit will not be of any value to the company – only to FDA. It could be used at a later date to indicate that the company supplied this information and that the agency has an affidavit from company management attesting to this.</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a beginning</a:t>
            </a:r>
            <a:r>
              <a:rPr lang="en-US" baseline="0" dirty="0" smtClean="0"/>
              <a:t> understanding. With each visit you become more attuned to what the Inspector is looking for and why which also helps you prepare for the next audit.</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Look at the number of INDs and you’ll grasp how</a:t>
            </a:r>
            <a:r>
              <a:rPr lang="en-US" baseline="0" dirty="0" smtClean="0"/>
              <a:t> likely your site is to potentially have an audit. Who holds them – the investigators or the institution? How many are there?</a:t>
            </a:r>
          </a:p>
          <a:p>
            <a:pPr>
              <a:buFont typeface="Arial" pitchFamily="34" charset="0"/>
              <a:buChar char="•"/>
            </a:pPr>
            <a:r>
              <a:rPr lang="en-US" baseline="0" dirty="0" smtClean="0"/>
              <a:t>Also look at your site from an “outsiders perspective”: are you a high </a:t>
            </a:r>
            <a:r>
              <a:rPr lang="en-US" baseline="0" dirty="0" err="1" smtClean="0"/>
              <a:t>accruer</a:t>
            </a:r>
            <a:r>
              <a:rPr lang="en-US" baseline="0" dirty="0" smtClean="0"/>
              <a:t>? Do you have pharmaceutical trials at your site? Are any of them for an IND?</a:t>
            </a:r>
          </a:p>
          <a:p>
            <a:pPr>
              <a:buFont typeface="Arial" pitchFamily="34" charset="0"/>
              <a:buChar char="•"/>
            </a:pPr>
            <a:r>
              <a:rPr lang="en-US" baseline="0" dirty="0" smtClean="0"/>
              <a:t>Alston Bird and Atlanta/Washington law firm with this as a specialty; there are others but they were very helpful. Not compensating me for that info!</a:t>
            </a:r>
          </a:p>
          <a:p>
            <a:endParaRPr lang="en-US" baseline="0" dirty="0" smtClean="0"/>
          </a:p>
          <a:p>
            <a:r>
              <a:rPr lang="en-US" baseline="0" dirty="0" smtClean="0"/>
              <a:t>If there hasn’t been a change in leadership for a while, you may need a fresh look at the place!</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Talk about data locks, </a:t>
            </a:r>
            <a:r>
              <a:rPr lang="en-US" dirty="0" err="1" smtClean="0"/>
              <a:t>cds</a:t>
            </a:r>
            <a:r>
              <a:rPr lang="en-US" dirty="0" smtClean="0"/>
              <a:t> of data, and the prep visit</a:t>
            </a:r>
          </a:p>
          <a:p>
            <a:pPr>
              <a:buFont typeface="Arial" pitchFamily="34" charset="0"/>
              <a:buChar char="•"/>
            </a:pPr>
            <a:r>
              <a:rPr lang="en-US" dirty="0" smtClean="0"/>
              <a:t>Talk about good</a:t>
            </a:r>
            <a:r>
              <a:rPr lang="en-US" baseline="0" dirty="0" smtClean="0"/>
              <a:t> communication with the PI – it’s likely their office will be the one who gets the call but the information should be closely synchronized with the Clinical Trials Office.</a:t>
            </a:r>
          </a:p>
          <a:p>
            <a:pPr>
              <a:buFont typeface="Arial" pitchFamily="34" charset="0"/>
              <a:buChar char="•"/>
            </a:pPr>
            <a:r>
              <a:rPr lang="en-US" baseline="0" dirty="0" smtClean="0"/>
              <a:t>Pre-visit QA from company gives you the alert that you are a likely visit site. </a:t>
            </a:r>
            <a:endParaRPr lang="en-US" dirty="0" smtClean="0"/>
          </a:p>
          <a:p>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Dispel</a:t>
            </a:r>
            <a:r>
              <a:rPr lang="en-US" baseline="0" dirty="0" smtClean="0"/>
              <a:t> “</a:t>
            </a:r>
            <a:r>
              <a:rPr lang="en-US" dirty="0" smtClean="0"/>
              <a:t>Fear of the unknown”</a:t>
            </a:r>
          </a:p>
          <a:p>
            <a:pPr>
              <a:buFont typeface="Arial" pitchFamily="34" charset="0"/>
              <a:buChar char="•"/>
            </a:pPr>
            <a:r>
              <a:rPr lang="en-US" dirty="0" smtClean="0"/>
              <a:t>Limited</a:t>
            </a:r>
            <a:r>
              <a:rPr lang="en-US" baseline="0" dirty="0" smtClean="0"/>
              <a:t> time and data set they must achieve for their inspection report</a:t>
            </a:r>
          </a:p>
          <a:p>
            <a:pPr>
              <a:buFont typeface="Arial" pitchFamily="34" charset="0"/>
              <a:buChar char="•"/>
            </a:pPr>
            <a:r>
              <a:rPr lang="en-US" baseline="0" dirty="0" smtClean="0"/>
              <a:t>Initial visit estimate – can be extended depending on what they find. Very fluid process and preparation is key.</a:t>
            </a:r>
            <a:endParaRPr lang="en-US" dirty="0" smtClean="0"/>
          </a:p>
          <a:p>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Explain</a:t>
            </a:r>
            <a:r>
              <a:rPr lang="en-US" baseline="0" dirty="0" smtClean="0"/>
              <a:t> why you don’t always want the person who most cared for the patients to be the first person questioned. We received advise…..   And especially if the person is “talkative” (more about the questioning style later.</a:t>
            </a:r>
          </a:p>
          <a:p>
            <a:pPr>
              <a:buFont typeface="Arial" pitchFamily="34" charset="0"/>
              <a:buChar char="•"/>
            </a:pPr>
            <a:r>
              <a:rPr lang="en-US" baseline="0" dirty="0" smtClean="0"/>
              <a:t>Talk about Host as Manager and the RN or CRC in base camp as resource.</a:t>
            </a:r>
          </a:p>
          <a:p>
            <a:pPr>
              <a:buFont typeface="Arial" pitchFamily="34" charset="0"/>
              <a:buChar char="•"/>
            </a:pPr>
            <a:r>
              <a:rPr lang="en-US" baseline="0" dirty="0" smtClean="0"/>
              <a:t>Host must be thoroughly familiar with the trial.</a:t>
            </a:r>
          </a:p>
          <a:p>
            <a:pPr marL="171450" indent="-171450">
              <a:buFont typeface="Arial" pitchFamily="34" charset="0"/>
              <a:buChar char="•"/>
            </a:pPr>
            <a:r>
              <a:rPr lang="en-US" baseline="0" dirty="0" smtClean="0"/>
              <a:t>Notion of smaller departments asking for assistance; this requires great energy and effort.</a:t>
            </a:r>
          </a:p>
          <a:p>
            <a:pPr>
              <a:buFont typeface="Arial" pitchFamily="34" charset="0"/>
              <a:buChar char="•"/>
            </a:pPr>
            <a:r>
              <a:rPr lang="en-US" baseline="0" dirty="0" smtClean="0"/>
              <a:t>Scribe notes reviewed at day’s end for possible problems and/or things to prepare for the next day.</a:t>
            </a:r>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Commentary on 483 as public document</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Can’t</a:t>
            </a:r>
            <a:r>
              <a:rPr lang="en-US" baseline="0" dirty="0" smtClean="0"/>
              <a:t> stress preparation enough but this “outside look” from the FDA does high-light things that need improvement such as SIVs for non-industry trials and complete record processes.</a:t>
            </a:r>
          </a:p>
          <a:p>
            <a:pPr>
              <a:buFont typeface="Arial" pitchFamily="34" charset="0"/>
              <a:buChar char="•"/>
            </a:pPr>
            <a:r>
              <a:rPr lang="en-US" baseline="0" dirty="0" smtClean="0"/>
              <a:t>Talk about PI readiness as the first person.</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Reasonableness:</a:t>
            </a:r>
            <a:r>
              <a:rPr lang="en-US" baseline="0" dirty="0" smtClean="0"/>
              <a:t> reasonable time, reasonable limits, reasonable manner; statue has no definition of reasonableness!</a:t>
            </a:r>
            <a:endParaRPr lang="en-US" dirty="0"/>
          </a:p>
        </p:txBody>
      </p:sp>
      <p:sp>
        <p:nvSpPr>
          <p:cNvPr id="4" name="Slide Number Placeholder 3"/>
          <p:cNvSpPr>
            <a:spLocks noGrp="1"/>
          </p:cNvSpPr>
          <p:nvPr>
            <p:ph type="sldNum" sz="quarter" idx="10"/>
          </p:nvPr>
        </p:nvSpPr>
        <p:spPr/>
        <p:txBody>
          <a:bodyPr/>
          <a:lstStyle/>
          <a:p>
            <a:fld id="{5686F5FC-3E7E-4317-BD07-6A789CC5C72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A833A2-8BA4-41E5-B7D7-0B3289E3150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A833A2-8BA4-41E5-B7D7-0B3289E315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1CDB8-B5A7-4CDB-8093-AF62B8C78647}"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833A2-8BA4-41E5-B7D7-0B3289E31503}"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A1CDB8-B5A7-4CDB-8093-AF62B8C78647}" type="datetimeFigureOut">
              <a:rPr lang="en-US" smtClean="0"/>
              <a:pPr/>
              <a:t>10/25/2016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A833A2-8BA4-41E5-B7D7-0B3289E3150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6">
                    <a:lumMod val="60000"/>
                    <a:lumOff val="40000"/>
                  </a:schemeClr>
                </a:solidFill>
              </a:rPr>
              <a:t>SHEDDING LIGHT ON AN</a:t>
            </a:r>
            <a:br>
              <a:rPr lang="en-US" dirty="0" smtClean="0">
                <a:solidFill>
                  <a:schemeClr val="accent6">
                    <a:lumMod val="60000"/>
                    <a:lumOff val="40000"/>
                  </a:schemeClr>
                </a:solidFill>
              </a:rPr>
            </a:br>
            <a:r>
              <a:rPr lang="en-US" dirty="0" smtClean="0">
                <a:solidFill>
                  <a:schemeClr val="accent6">
                    <a:lumMod val="60000"/>
                    <a:lumOff val="40000"/>
                  </a:schemeClr>
                </a:solidFill>
              </a:rPr>
              <a:t>FDA VISIT</a:t>
            </a:r>
            <a:endParaRPr lang="en-US" dirty="0">
              <a:solidFill>
                <a:schemeClr val="accent6">
                  <a:lumMod val="60000"/>
                  <a:lumOff val="40000"/>
                </a:schemeClr>
              </a:solidFill>
            </a:endParaRPr>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Joyce Nancarrow Tull, MSN, RN, CCRP</a:t>
            </a:r>
          </a:p>
          <a:p>
            <a:r>
              <a:rPr lang="en-US" dirty="0" smtClean="0"/>
              <a:t>University of Southern California</a:t>
            </a:r>
          </a:p>
          <a:p>
            <a:r>
              <a:rPr lang="en-US" dirty="0" smtClean="0"/>
              <a:t>USC Norris Comprehensive Cancer Center</a:t>
            </a:r>
          </a:p>
          <a:p>
            <a:r>
              <a:rPr lang="en-US" dirty="0" smtClean="0"/>
              <a:t>Clinical Investigations Support Office</a:t>
            </a: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GCP, Guidance, &amp; Regulations</a:t>
            </a:r>
            <a:endParaRPr lang="en-US" dirty="0"/>
          </a:p>
        </p:txBody>
      </p:sp>
      <p:sp>
        <p:nvSpPr>
          <p:cNvPr id="3" name="Content Placeholder 2"/>
          <p:cNvSpPr>
            <a:spLocks noGrp="1"/>
          </p:cNvSpPr>
          <p:nvPr>
            <p:ph idx="1"/>
          </p:nvPr>
        </p:nvSpPr>
        <p:spPr/>
        <p:txBody>
          <a:bodyPr/>
          <a:lstStyle/>
          <a:p>
            <a:r>
              <a:rPr lang="en-US" dirty="0" smtClean="0"/>
              <a:t>GCP: a standard for the design, conduct, performance, monitoring, auditing, recording, analysis, and reporting on clinical trials that provides assurance that the data and reported results are credible and accurate, and that the rights, integrity, and confidentiality of the trial participants are protected.</a:t>
            </a:r>
          </a:p>
          <a:p>
            <a:r>
              <a:rPr lang="en-US" dirty="0" smtClean="0"/>
              <a:t>http://fda.gov/downloads/Drugs/GuidanceComplianceRegulatoryInformation/Guidances/ucm073122.pdf</a:t>
            </a:r>
            <a:endParaRPr lang="en-US" dirty="0"/>
          </a:p>
        </p:txBody>
      </p:sp>
    </p:spTree>
    <p:extLst>
      <p:ext uri="{BB962C8B-B14F-4D97-AF65-F5344CB8AC3E}">
        <p14:creationId xmlns:p14="http://schemas.microsoft.com/office/powerpoint/2010/main" val="25814446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KEY CONCEPTS</a:t>
            </a:r>
            <a:endParaRPr lang="en-US" dirty="0"/>
          </a:p>
        </p:txBody>
      </p:sp>
      <p:sp>
        <p:nvSpPr>
          <p:cNvPr id="3" name="Content Placeholder 2"/>
          <p:cNvSpPr>
            <a:spLocks noGrp="1"/>
          </p:cNvSpPr>
          <p:nvPr>
            <p:ph idx="1"/>
          </p:nvPr>
        </p:nvSpPr>
        <p:spPr/>
        <p:txBody>
          <a:bodyPr/>
          <a:lstStyle/>
          <a:p>
            <a:r>
              <a:rPr lang="en-US" dirty="0" smtClean="0"/>
              <a:t>Clinical Investigation</a:t>
            </a:r>
          </a:p>
          <a:p>
            <a:pPr lvl="1"/>
            <a:r>
              <a:rPr lang="en-US" dirty="0" smtClean="0"/>
              <a:t>any experiment </a:t>
            </a:r>
            <a:r>
              <a:rPr lang="en-US" dirty="0"/>
              <a:t>in which a drug is administered to human subjects. An </a:t>
            </a:r>
            <a:r>
              <a:rPr lang="en-US" dirty="0" smtClean="0"/>
              <a:t>experiment </a:t>
            </a:r>
            <a:r>
              <a:rPr lang="en-US" dirty="0"/>
              <a:t>is any use of a drug except for the use of a marketed drug in the course of medical </a:t>
            </a:r>
            <a:r>
              <a:rPr lang="en-US" dirty="0" smtClean="0"/>
              <a:t>practice [21CFR312.3</a:t>
            </a:r>
            <a:r>
              <a:rPr lang="en-US" dirty="0"/>
              <a:t>]</a:t>
            </a:r>
            <a:endParaRPr lang="en-US" dirty="0" smtClean="0"/>
          </a:p>
          <a:p>
            <a:pPr marL="585216" lvl="1" indent="0">
              <a:buNone/>
            </a:pPr>
            <a:endParaRPr lang="en-US" dirty="0" smtClean="0"/>
          </a:p>
          <a:p>
            <a:r>
              <a:rPr lang="en-US" dirty="0" smtClean="0"/>
              <a:t>Clinical Investigator</a:t>
            </a:r>
          </a:p>
          <a:p>
            <a:pPr lvl="1"/>
            <a:r>
              <a:rPr lang="en-US" dirty="0" smtClean="0"/>
              <a:t>Individual who actually conducts the clinical investigation [21CFR312.3, 21CFR812.3(i)]</a:t>
            </a:r>
            <a:endParaRPr lang="en-US" dirty="0"/>
          </a:p>
        </p:txBody>
      </p:sp>
    </p:spTree>
    <p:extLst>
      <p:ext uri="{BB962C8B-B14F-4D97-AF65-F5344CB8AC3E}">
        <p14:creationId xmlns:p14="http://schemas.microsoft.com/office/powerpoint/2010/main" val="30787900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KEY RESPONSIBILITIES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Clinical Investigator:</a:t>
            </a:r>
          </a:p>
          <a:p>
            <a:pPr lvl="1"/>
            <a:r>
              <a:rPr lang="en-US" dirty="0" smtClean="0"/>
              <a:t>Responsible for the overall conduct of the study at the study site [21CFR312.60]</a:t>
            </a:r>
          </a:p>
          <a:p>
            <a:pPr lvl="2"/>
            <a:r>
              <a:rPr lang="en-US" dirty="0" smtClean="0"/>
              <a:t>Directing administration or dispensing of test article</a:t>
            </a:r>
          </a:p>
          <a:p>
            <a:pPr lvl="2"/>
            <a:r>
              <a:rPr lang="en-US" dirty="0" smtClean="0"/>
              <a:t>Ensuring that data are collected and maintained in accordance with the protocol and regulatory requirements</a:t>
            </a:r>
          </a:p>
          <a:p>
            <a:pPr lvl="1"/>
            <a:r>
              <a:rPr lang="en-US" dirty="0" smtClean="0"/>
              <a:t>Following the approved investigational plan</a:t>
            </a:r>
          </a:p>
          <a:p>
            <a:pPr lvl="1"/>
            <a:r>
              <a:rPr lang="en-US" dirty="0" smtClean="0"/>
              <a:t>Obtaining Informed Consent prior to conducting any study-related procedures</a:t>
            </a:r>
          </a:p>
          <a:p>
            <a:pPr lvl="1"/>
            <a:r>
              <a:rPr lang="en-US" dirty="0" smtClean="0"/>
              <a:t>Maintaining adequate and accurate records [21CFR312.62]</a:t>
            </a:r>
          </a:p>
          <a:p>
            <a:pPr lvl="1"/>
            <a:r>
              <a:rPr lang="en-US" dirty="0" smtClean="0"/>
              <a:t>Administer test article only to subjects under control of the Investigator</a:t>
            </a:r>
          </a:p>
          <a:p>
            <a:pPr lvl="1"/>
            <a:r>
              <a:rPr lang="en-US" dirty="0" smtClean="0"/>
              <a:t>Ensure Adverse Events are appropriately reported</a:t>
            </a:r>
          </a:p>
          <a:p>
            <a:pPr lvl="1"/>
            <a:r>
              <a:rPr lang="en-US" dirty="0" smtClean="0"/>
              <a:t>Ensure adequate IRB review</a:t>
            </a:r>
          </a:p>
          <a:p>
            <a:pPr lvl="1"/>
            <a:r>
              <a:rPr lang="en-US" dirty="0" smtClean="0"/>
              <a:t>Investigator Agreement, Statement of Investigator (1572), Financial Disclosure [21CFR54]</a:t>
            </a:r>
          </a:p>
          <a:p>
            <a:pPr marL="585216" lvl="1" indent="0">
              <a:buNone/>
            </a:pPr>
            <a:endParaRPr lang="en-US" dirty="0" smtClean="0"/>
          </a:p>
        </p:txBody>
      </p:sp>
    </p:spTree>
    <p:extLst>
      <p:ext uri="{BB962C8B-B14F-4D97-AF65-F5344CB8AC3E}">
        <p14:creationId xmlns:p14="http://schemas.microsoft.com/office/powerpoint/2010/main" val="3419046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60000"/>
                    <a:lumOff val="40000"/>
                  </a:schemeClr>
                </a:solidFill>
              </a:rPr>
              <a:t>DID </a:t>
            </a:r>
            <a:r>
              <a:rPr lang="en-US" dirty="0" smtClean="0">
                <a:solidFill>
                  <a:schemeClr val="accent6">
                    <a:lumMod val="60000"/>
                    <a:lumOff val="40000"/>
                  </a:schemeClr>
                </a:solidFill>
              </a:rPr>
              <a:t>I </a:t>
            </a:r>
            <a:r>
              <a:rPr lang="en-US" dirty="0" smtClean="0">
                <a:solidFill>
                  <a:schemeClr val="accent6">
                    <a:lumMod val="60000"/>
                    <a:lumOff val="40000"/>
                  </a:schemeClr>
                </a:solidFill>
              </a:rPr>
              <a:t>EMPHASIZE PREPARING?</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447800"/>
            <a:ext cx="8229600" cy="4861560"/>
          </a:xfrm>
        </p:spPr>
        <p:txBody>
          <a:bodyPr>
            <a:normAutofit fontScale="92500" lnSpcReduction="10000"/>
          </a:bodyPr>
          <a:lstStyle/>
          <a:p>
            <a:r>
              <a:rPr lang="en-US" dirty="0" smtClean="0"/>
              <a:t>It’s tremendously important to have good records (be audit ready every day):</a:t>
            </a:r>
          </a:p>
          <a:p>
            <a:pPr lvl="1"/>
            <a:r>
              <a:rPr lang="en-US" dirty="0" smtClean="0"/>
              <a:t>clear policies/standards of practice, </a:t>
            </a:r>
          </a:p>
          <a:p>
            <a:pPr lvl="1"/>
            <a:r>
              <a:rPr lang="en-US" dirty="0" smtClean="0"/>
              <a:t>Clear training records, </a:t>
            </a:r>
          </a:p>
          <a:p>
            <a:pPr lvl="1"/>
            <a:r>
              <a:rPr lang="en-US" dirty="0" smtClean="0"/>
              <a:t>Complete charts and regulatory binders</a:t>
            </a:r>
          </a:p>
          <a:p>
            <a:pPr lvl="1"/>
            <a:r>
              <a:rPr lang="en-US" dirty="0" smtClean="0"/>
              <a:t>Quality documentation</a:t>
            </a:r>
          </a:p>
          <a:p>
            <a:pPr lvl="1"/>
            <a:r>
              <a:rPr lang="en-US" dirty="0" smtClean="0"/>
              <a:t>Job descriptions</a:t>
            </a:r>
          </a:p>
          <a:p>
            <a:pPr lvl="1"/>
            <a:r>
              <a:rPr lang="en-US" dirty="0" smtClean="0"/>
              <a:t>Drug accountability records</a:t>
            </a:r>
          </a:p>
          <a:p>
            <a:r>
              <a:rPr lang="en-US" dirty="0" smtClean="0"/>
              <a:t>Plan </a:t>
            </a:r>
            <a:r>
              <a:rPr lang="en-US" dirty="0" smtClean="0"/>
              <a:t>for an opening meeting and a </a:t>
            </a:r>
            <a:r>
              <a:rPr lang="en-US" dirty="0" smtClean="0"/>
              <a:t>debrief </a:t>
            </a:r>
            <a:r>
              <a:rPr lang="en-US" dirty="0" smtClean="0"/>
              <a:t>at the end of the day</a:t>
            </a:r>
          </a:p>
          <a:p>
            <a:r>
              <a:rPr lang="en-US" dirty="0" smtClean="0"/>
              <a:t>Help everyone prepare, including the PI (scripting helps)</a:t>
            </a:r>
          </a:p>
          <a:p>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MORE ABOUT THE FDA</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a:buNone/>
            </a:pPr>
            <a:r>
              <a:rPr lang="en-US" dirty="0" smtClean="0"/>
              <a:t>Their authority:</a:t>
            </a:r>
          </a:p>
          <a:p>
            <a:r>
              <a:rPr lang="en-US" dirty="0" smtClean="0"/>
              <a:t>Extends to what is reasonably necessary to achieve the objective of the inspection</a:t>
            </a:r>
          </a:p>
          <a:p>
            <a:r>
              <a:rPr lang="en-US" dirty="0" smtClean="0"/>
              <a:t>Is held under federal statutes (Section 704 of the FDCA-Federal Food Drug and Cosmetic Act)</a:t>
            </a:r>
          </a:p>
          <a:p>
            <a:r>
              <a:rPr lang="en-US" dirty="0" smtClean="0"/>
              <a:t>Concept of “reasonableness”</a:t>
            </a:r>
          </a:p>
          <a:p>
            <a:r>
              <a:rPr lang="en-US" dirty="0" smtClean="0"/>
              <a:t>Focuses on the trial being conducted in a manner which ensures the rights and safety/welfare of the trial participants, the accurate capture and reliability of the trial data, and assess compliance with the FDA’s  regulations for clinical trials</a:t>
            </a:r>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IT’S VISIT TIME…</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lstStyle/>
          <a:p>
            <a:r>
              <a:rPr lang="en-US" dirty="0" smtClean="0"/>
              <a:t>Letter or phone call to PI – FDA scheduling visit. </a:t>
            </a:r>
            <a:r>
              <a:rPr lang="en-US" dirty="0"/>
              <a:t> </a:t>
            </a:r>
            <a:r>
              <a:rPr lang="en-US" dirty="0" smtClean="0"/>
              <a:t>Don’t forget to prepare them too!</a:t>
            </a:r>
          </a:p>
          <a:p>
            <a:r>
              <a:rPr lang="en-US" dirty="0" smtClean="0"/>
              <a:t>Encourage communication with the Clinical Trials Office at all stages (IND application, sponsor updates, accrual position, fast track status)</a:t>
            </a:r>
          </a:p>
          <a:p>
            <a:r>
              <a:rPr lang="en-US" dirty="0" smtClean="0"/>
              <a:t>The Arrival: Issuing the Form 482: Generally must meet with PI to obtain signature</a:t>
            </a:r>
          </a:p>
          <a:p>
            <a:r>
              <a:rPr lang="en-US" dirty="0" smtClean="0"/>
              <a:t>Questions PI must know during initial interview and possible preparation (scripting).</a:t>
            </a:r>
          </a:p>
          <a:p>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THE FDA’S OBJECTIVES</a:t>
            </a:r>
            <a:endParaRPr lang="en-US" dirty="0"/>
          </a:p>
        </p:txBody>
      </p:sp>
      <p:sp>
        <p:nvSpPr>
          <p:cNvPr id="3" name="Content Placeholder 2"/>
          <p:cNvSpPr>
            <a:spLocks noGrp="1"/>
          </p:cNvSpPr>
          <p:nvPr>
            <p:ph idx="1"/>
          </p:nvPr>
        </p:nvSpPr>
        <p:spPr>
          <a:xfrm>
            <a:off x="457200" y="1295400"/>
            <a:ext cx="8229600" cy="5013960"/>
          </a:xfrm>
        </p:spPr>
        <p:txBody>
          <a:bodyPr/>
          <a:lstStyle/>
          <a:p>
            <a:r>
              <a:rPr lang="en-US" dirty="0" smtClean="0"/>
              <a:t>Examine the conduct of the trial through the available study documents and ensure this documentation supports the trial being conducted in </a:t>
            </a:r>
            <a:r>
              <a:rPr lang="en-US" i="1" u="sng" dirty="0" smtClean="0"/>
              <a:t>compliance</a:t>
            </a:r>
            <a:r>
              <a:rPr lang="en-US" dirty="0" smtClean="0"/>
              <a:t> with FDA regulations</a:t>
            </a:r>
          </a:p>
          <a:p>
            <a:r>
              <a:rPr lang="en-US" dirty="0" smtClean="0"/>
              <a:t>Assess the </a:t>
            </a:r>
            <a:r>
              <a:rPr lang="en-US" i="1" u="sng" dirty="0" smtClean="0"/>
              <a:t>safety</a:t>
            </a:r>
            <a:r>
              <a:rPr lang="en-US" dirty="0" smtClean="0"/>
              <a:t> of the participants and ensure they were treated in accordance with clinical practice which would assess and support their safety.</a:t>
            </a:r>
          </a:p>
          <a:p>
            <a:r>
              <a:rPr lang="en-US" i="1" u="sng" dirty="0" smtClean="0"/>
              <a:t>Verify the data </a:t>
            </a:r>
            <a:r>
              <a:rPr lang="en-US" dirty="0" smtClean="0"/>
              <a:t>from the company and sites to ensure it supports both of these objectives in the use of the experimental agent.</a:t>
            </a:r>
          </a:p>
          <a:p>
            <a:endParaRPr lang="en-US"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60000"/>
                    <a:lumOff val="40000"/>
                  </a:schemeClr>
                </a:solidFill>
              </a:rPr>
              <a:t>THE FDA’S OBJECTIVES</a:t>
            </a:r>
            <a:endParaRPr lang="en-US" dirty="0"/>
          </a:p>
        </p:txBody>
      </p:sp>
      <p:sp>
        <p:nvSpPr>
          <p:cNvPr id="4" name="Content Placeholder 3"/>
          <p:cNvSpPr>
            <a:spLocks noGrp="1"/>
          </p:cNvSpPr>
          <p:nvPr>
            <p:ph idx="1"/>
          </p:nvPr>
        </p:nvSpPr>
        <p:spPr>
          <a:xfrm>
            <a:off x="457200" y="1524000"/>
            <a:ext cx="2362200" cy="470916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7160" indent="0">
              <a:buNone/>
            </a:pPr>
            <a:r>
              <a:rPr lang="en-US" dirty="0" smtClean="0"/>
              <a:t>   Source</a:t>
            </a:r>
            <a:endParaRPr lang="en-US" dirty="0"/>
          </a:p>
        </p:txBody>
      </p:sp>
      <p:sp>
        <p:nvSpPr>
          <p:cNvPr id="5" name="Right Arrow 4"/>
          <p:cNvSpPr/>
          <p:nvPr/>
        </p:nvSpPr>
        <p:spPr>
          <a:xfrm>
            <a:off x="3429000" y="1524000"/>
            <a:ext cx="2133600" cy="47244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    CRF</a:t>
            </a:r>
            <a:endParaRPr lang="en-US" sz="2800" dirty="0"/>
          </a:p>
        </p:txBody>
      </p:sp>
      <p:sp>
        <p:nvSpPr>
          <p:cNvPr id="6" name="Right Arrow 5"/>
          <p:cNvSpPr/>
          <p:nvPr/>
        </p:nvSpPr>
        <p:spPr>
          <a:xfrm>
            <a:off x="6324600" y="1524000"/>
            <a:ext cx="2133600" cy="47244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Data      </a:t>
            </a:r>
          </a:p>
          <a:p>
            <a:pPr algn="ctr"/>
            <a:r>
              <a:rPr lang="en-US" dirty="0"/>
              <a:t> </a:t>
            </a:r>
            <a:r>
              <a:rPr lang="en-US" dirty="0" smtClean="0"/>
              <a:t>     </a:t>
            </a:r>
            <a:r>
              <a:rPr lang="en-US" dirty="0" smtClean="0"/>
              <a:t>Submitted </a:t>
            </a:r>
          </a:p>
          <a:p>
            <a:pPr algn="ctr"/>
            <a:r>
              <a:rPr lang="en-US" dirty="0"/>
              <a:t> </a:t>
            </a:r>
            <a:r>
              <a:rPr lang="en-US" dirty="0" smtClean="0"/>
              <a:t>     </a:t>
            </a:r>
            <a:r>
              <a:rPr lang="en-US" dirty="0" smtClean="0"/>
              <a:t>to FDA</a:t>
            </a:r>
            <a:endParaRPr lang="en-US" dirty="0"/>
          </a:p>
        </p:txBody>
      </p:sp>
    </p:spTree>
    <p:extLst>
      <p:ext uri="{BB962C8B-B14F-4D97-AF65-F5344CB8AC3E}">
        <p14:creationId xmlns:p14="http://schemas.microsoft.com/office/powerpoint/2010/main" val="13191738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CLINICAL TRIALS OFFICE</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r>
              <a:rPr lang="en-US" dirty="0" smtClean="0"/>
              <a:t>Escorting the Inspector to the visit room:</a:t>
            </a:r>
          </a:p>
          <a:p>
            <a:pPr lvl="1"/>
            <a:r>
              <a:rPr lang="en-US" dirty="0" smtClean="0"/>
              <a:t>Segregate the Inspector </a:t>
            </a:r>
          </a:p>
          <a:p>
            <a:pPr lvl="1"/>
            <a:r>
              <a:rPr lang="en-US" dirty="0" smtClean="0"/>
              <a:t>Inform staff and caution on behavior (no hallway conversations this week…</a:t>
            </a:r>
            <a:r>
              <a:rPr lang="en-US" dirty="0" smtClean="0">
                <a:sym typeface="Wingdings" pitchFamily="2" charset="2"/>
              </a:rPr>
              <a:t>)</a:t>
            </a:r>
            <a:endParaRPr lang="en-US" dirty="0" smtClean="0"/>
          </a:p>
          <a:p>
            <a:r>
              <a:rPr lang="en-US" dirty="0" smtClean="0"/>
              <a:t>Professionalism and conduct – friendly and professional</a:t>
            </a:r>
          </a:p>
          <a:p>
            <a:r>
              <a:rPr lang="en-US" dirty="0" smtClean="0"/>
              <a:t>Inspection techniques</a:t>
            </a:r>
          </a:p>
          <a:p>
            <a:pPr lvl="1"/>
            <a:r>
              <a:rPr lang="en-US" dirty="0" smtClean="0"/>
              <a:t>Inspector makes observations of conditions, equipment,  facilities, products,  etc. </a:t>
            </a:r>
          </a:p>
          <a:p>
            <a:pPr lvl="1"/>
            <a:r>
              <a:rPr lang="en-US" dirty="0" smtClean="0"/>
              <a:t>Behavior; statements and note taking</a:t>
            </a:r>
          </a:p>
          <a:p>
            <a:pPr lvl="1"/>
            <a:r>
              <a:rPr lang="en-US" dirty="0" smtClean="0"/>
              <a:t>Document  review: Inspector will compare information, ask questions, and confirm through interviewing</a:t>
            </a:r>
          </a:p>
          <a:p>
            <a:pPr lvl="1"/>
            <a:r>
              <a:rPr lang="en-US" dirty="0" smtClean="0"/>
              <a:t>Questions, question, questions…..</a:t>
            </a:r>
          </a:p>
          <a:p>
            <a:pPr lvl="1"/>
            <a:r>
              <a:rPr lang="en-US" dirty="0" smtClean="0"/>
              <a:t>Declarative statements which SEEM like questions…</a:t>
            </a:r>
            <a:endParaRPr lang="en-US"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QUESTIONS AND ANSWERS</a:t>
            </a:r>
            <a:endParaRPr lang="en-US" dirty="0">
              <a:solidFill>
                <a:srgbClr val="00B0F0"/>
              </a:solidFill>
            </a:endParaRPr>
          </a:p>
        </p:txBody>
      </p:sp>
      <p:sp>
        <p:nvSpPr>
          <p:cNvPr id="3" name="Content Placeholder 2"/>
          <p:cNvSpPr>
            <a:spLocks noGrp="1"/>
          </p:cNvSpPr>
          <p:nvPr>
            <p:ph idx="1"/>
          </p:nvPr>
        </p:nvSpPr>
        <p:spPr>
          <a:xfrm>
            <a:off x="457200" y="1295400"/>
            <a:ext cx="8229600" cy="5410200"/>
          </a:xfrm>
        </p:spPr>
        <p:txBody>
          <a:bodyPr>
            <a:normAutofit fontScale="85000" lnSpcReduction="10000"/>
          </a:bodyPr>
          <a:lstStyle/>
          <a:p>
            <a:r>
              <a:rPr lang="en-US" dirty="0" smtClean="0"/>
              <a:t>Interviewing: non-accusatory, conversational in Q&amp;A; fact finding.</a:t>
            </a:r>
          </a:p>
          <a:p>
            <a:r>
              <a:rPr lang="en-US" dirty="0" smtClean="0"/>
              <a:t>Check  and  confirm  with  multiple  sources – do not be offended if they ask multiple people the same question</a:t>
            </a:r>
          </a:p>
          <a:p>
            <a:r>
              <a:rPr lang="en-US" dirty="0" smtClean="0"/>
              <a:t>Direct,  leading,  hypothetical  and  open  ended  questions and statements– how much will you talk?</a:t>
            </a:r>
          </a:p>
          <a:p>
            <a:r>
              <a:rPr lang="en-US" dirty="0" smtClean="0"/>
              <a:t>FDA may ask questions for which they already have or know the answers. They are validating your knowledge and the information provided by the company. This can happen to multiple people.</a:t>
            </a:r>
          </a:p>
          <a:p>
            <a:r>
              <a:rPr lang="en-US" dirty="0" smtClean="0"/>
              <a:t>The Inspectors are very intuitive and will look for indicators of possible deception (verbal and nonverbal)</a:t>
            </a:r>
          </a:p>
          <a:p>
            <a:r>
              <a:rPr lang="en-US" dirty="0" smtClean="0"/>
              <a:t>“Interrogation”  vs.  “interview”</a:t>
            </a:r>
          </a:p>
          <a:p>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DISCLOSURES</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447800"/>
            <a:ext cx="8229600" cy="4861560"/>
          </a:xfrm>
        </p:spPr>
        <p:txBody>
          <a:bodyPr>
            <a:normAutofit lnSpcReduction="10000"/>
          </a:bodyPr>
          <a:lstStyle/>
          <a:p>
            <a:r>
              <a:rPr lang="en-US" sz="3200" dirty="0" smtClean="0"/>
              <a:t>I have no financial disclosures</a:t>
            </a:r>
          </a:p>
          <a:p>
            <a:r>
              <a:rPr lang="en-US" sz="3200" dirty="0" smtClean="0"/>
              <a:t>I have been through four (4) FDA visits and met three different FDA Inspectors for IND approval; this does not make me an expert, just somewhat of a survivor. I am willing to talk with you about what I learned and encourage for you to join me in sharing experiences.</a:t>
            </a:r>
          </a:p>
          <a:p>
            <a:r>
              <a:rPr lang="en-US" sz="3200" dirty="0" smtClean="0"/>
              <a:t>I am not speaking on behalf of any institution or their audit preparation.</a:t>
            </a:r>
            <a:endParaRPr lang="en-US" sz="3200"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60000"/>
                    <a:lumOff val="40000"/>
                  </a:schemeClr>
                </a:solidFill>
              </a:rPr>
              <a:t>RECORDS THEY CAN REQUEST</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447800"/>
            <a:ext cx="8229600" cy="4861560"/>
          </a:xfrm>
        </p:spPr>
        <p:txBody>
          <a:bodyPr>
            <a:normAutofit fontScale="85000" lnSpcReduction="20000"/>
          </a:bodyPr>
          <a:lstStyle/>
          <a:p>
            <a:pPr>
              <a:buNone/>
            </a:pPr>
            <a:r>
              <a:rPr lang="en-US" dirty="0" smtClean="0"/>
              <a:t>…..and copy:</a:t>
            </a:r>
          </a:p>
          <a:p>
            <a:r>
              <a:rPr lang="en-US" dirty="0" smtClean="0"/>
              <a:t>Study protocol</a:t>
            </a:r>
          </a:p>
          <a:p>
            <a:r>
              <a:rPr lang="en-US" dirty="0" smtClean="0"/>
              <a:t>Procedures/SOPs</a:t>
            </a:r>
          </a:p>
          <a:p>
            <a:r>
              <a:rPr lang="en-US" dirty="0" smtClean="0"/>
              <a:t>Informed consent documents</a:t>
            </a:r>
          </a:p>
          <a:p>
            <a:r>
              <a:rPr lang="en-US" dirty="0" smtClean="0"/>
              <a:t>IRB documents</a:t>
            </a:r>
          </a:p>
          <a:p>
            <a:r>
              <a:rPr lang="en-US" dirty="0" smtClean="0"/>
              <a:t>Test article preparation, dispensing, and storage records (DARF –accountability)</a:t>
            </a:r>
          </a:p>
          <a:p>
            <a:r>
              <a:rPr lang="en-US" dirty="0" smtClean="0"/>
              <a:t>Clinical records and raw data</a:t>
            </a:r>
          </a:p>
          <a:p>
            <a:r>
              <a:rPr lang="en-US" dirty="0" smtClean="0"/>
              <a:t>Concomitant Meds</a:t>
            </a:r>
          </a:p>
          <a:p>
            <a:r>
              <a:rPr lang="en-US" dirty="0" smtClean="0"/>
              <a:t>Records of Adverse Reactions, Deaths</a:t>
            </a:r>
          </a:p>
          <a:p>
            <a:r>
              <a:rPr lang="en-US" dirty="0" smtClean="0"/>
              <a:t>Records of instances of emergency code breaking</a:t>
            </a:r>
          </a:p>
          <a:p>
            <a:r>
              <a:rPr lang="en-US" dirty="0" smtClean="0"/>
              <a:t>Qualifications and Job Descriptions of Any Staff</a:t>
            </a:r>
          </a:p>
          <a:p>
            <a:r>
              <a:rPr lang="en-US" dirty="0" smtClean="0"/>
              <a:t>Training Records (including SIV, etc.)</a:t>
            </a:r>
          </a:p>
          <a:p>
            <a:endParaRPr lang="en-US"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60000"/>
                    <a:lumOff val="40000"/>
                  </a:schemeClr>
                </a:solidFill>
              </a:rPr>
              <a:t>RECORDS THEY CAN’T REQUEST</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smtClean="0"/>
              <a:t>Sales and financial data</a:t>
            </a:r>
          </a:p>
          <a:p>
            <a:r>
              <a:rPr lang="en-US" dirty="0" smtClean="0"/>
              <a:t>Personnel records (employee file)</a:t>
            </a:r>
          </a:p>
          <a:p>
            <a:r>
              <a:rPr lang="en-US" dirty="0" smtClean="0"/>
              <a:t>R&amp;D  data  for  articles  not  yet  the  subject  of  a  marketing submission  (Example: an IND or   NDA not yet filed)</a:t>
            </a:r>
          </a:p>
          <a:p>
            <a:r>
              <a:rPr lang="en-US" dirty="0" smtClean="0"/>
              <a:t>Other non-study related data</a:t>
            </a:r>
          </a:p>
          <a:p>
            <a:pPr>
              <a:buNone/>
            </a:pPr>
            <a:endParaRPr lang="en-US" dirty="0" smtClean="0"/>
          </a:p>
          <a:p>
            <a:pPr>
              <a:buNone/>
            </a:pPr>
            <a:r>
              <a:rPr lang="en-US" dirty="0" smtClean="0"/>
              <a:t>**It </a:t>
            </a:r>
            <a:r>
              <a:rPr lang="en-US" dirty="0" smtClean="0"/>
              <a:t>may </a:t>
            </a:r>
            <a:r>
              <a:rPr lang="en-US" dirty="0" smtClean="0"/>
              <a:t>help to </a:t>
            </a:r>
            <a:r>
              <a:rPr lang="en-US" dirty="0" smtClean="0"/>
              <a:t>have a relationship with a law firm familiar with the FDA and their “jurisdiction</a:t>
            </a:r>
            <a:r>
              <a:rPr lang="en-US" dirty="0" smtClean="0"/>
              <a:t>”. The firm must be admitted to the bar in your state and consults with you on issues if they arise.</a:t>
            </a:r>
            <a:endParaRPr lang="en-US"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PREPARING THE TRIAL</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Immediate Action List: who needs to know the FDA is coming at your institution? </a:t>
            </a:r>
          </a:p>
          <a:p>
            <a:r>
              <a:rPr lang="en-US" dirty="0" smtClean="0"/>
              <a:t>Preparation Checklist and the BIMO Regulations point to all documents they may request; have these prepared and held for review (can use staging area)</a:t>
            </a:r>
          </a:p>
          <a:p>
            <a:r>
              <a:rPr lang="en-US" dirty="0" smtClean="0"/>
              <a:t>Prepare the PI with the information they should know (scripting).</a:t>
            </a:r>
          </a:p>
          <a:p>
            <a:r>
              <a:rPr lang="en-US" dirty="0" smtClean="0"/>
              <a:t>Talk with staff and “demystify” this audit; it is often worrisome for many and like all audits represents an opportunity for improvement!</a:t>
            </a:r>
          </a:p>
          <a:p>
            <a:r>
              <a:rPr lang="en-US" dirty="0" smtClean="0"/>
              <a:t>Two copies of every document; one for you to keep, one to give to the Inspector. You can prepare ahead!</a:t>
            </a:r>
          </a:p>
          <a:p>
            <a:r>
              <a:rPr lang="en-US" dirty="0" smtClean="0"/>
              <a:t>Close communication with the Sponsor/QA Team</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PROCESS OF INSPECTION</a:t>
            </a:r>
            <a:endParaRPr lang="en-US" dirty="0"/>
          </a:p>
        </p:txBody>
      </p:sp>
      <p:sp>
        <p:nvSpPr>
          <p:cNvPr id="4" name="Right Arrow 3"/>
          <p:cNvSpPr/>
          <p:nvPr/>
        </p:nvSpPr>
        <p:spPr>
          <a:xfrm>
            <a:off x="381000" y="1524000"/>
            <a:ext cx="2133600" cy="47244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724400" y="1600200"/>
            <a:ext cx="1981200" cy="46482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590800" y="1524000"/>
            <a:ext cx="2057400" cy="47244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781800" y="1600200"/>
            <a:ext cx="1981200" cy="47244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2971800"/>
            <a:ext cx="1828800" cy="1815882"/>
          </a:xfrm>
          <a:prstGeom prst="rect">
            <a:avLst/>
          </a:prstGeom>
          <a:noFill/>
        </p:spPr>
        <p:txBody>
          <a:bodyPr wrap="square" rtlCol="0">
            <a:spAutoFit/>
          </a:bodyPr>
          <a:lstStyle/>
          <a:p>
            <a:r>
              <a:rPr lang="en-US" sz="1600" dirty="0" smtClean="0">
                <a:solidFill>
                  <a:schemeClr val="bg1"/>
                </a:solidFill>
              </a:rPr>
              <a:t>INTRODUCTION</a:t>
            </a:r>
          </a:p>
          <a:p>
            <a:pPr>
              <a:buFontTx/>
              <a:buChar char="-"/>
            </a:pPr>
            <a:r>
              <a:rPr lang="en-US" sz="1600" dirty="0" smtClean="0">
                <a:solidFill>
                  <a:schemeClr val="bg1"/>
                </a:solidFill>
              </a:rPr>
              <a:t> Credentials &amp; Notice reading</a:t>
            </a:r>
          </a:p>
          <a:p>
            <a:pPr>
              <a:buFontTx/>
              <a:buChar char="-"/>
            </a:pPr>
            <a:r>
              <a:rPr lang="en-US" sz="1600" dirty="0" smtClean="0">
                <a:solidFill>
                  <a:schemeClr val="bg1"/>
                </a:solidFill>
              </a:rPr>
              <a:t> Focus of Inspection: “For cause” or routine inspection </a:t>
            </a:r>
          </a:p>
        </p:txBody>
      </p:sp>
      <p:sp>
        <p:nvSpPr>
          <p:cNvPr id="15" name="TextBox 14"/>
          <p:cNvSpPr txBox="1"/>
          <p:nvPr/>
        </p:nvSpPr>
        <p:spPr>
          <a:xfrm>
            <a:off x="2667000" y="2819400"/>
            <a:ext cx="1752600" cy="2062103"/>
          </a:xfrm>
          <a:prstGeom prst="rect">
            <a:avLst/>
          </a:prstGeom>
          <a:noFill/>
        </p:spPr>
        <p:txBody>
          <a:bodyPr wrap="square" rtlCol="0">
            <a:spAutoFit/>
          </a:bodyPr>
          <a:lstStyle/>
          <a:p>
            <a:r>
              <a:rPr lang="en-US" sz="1600" dirty="0" smtClean="0">
                <a:solidFill>
                  <a:schemeClr val="bg1"/>
                </a:solidFill>
              </a:rPr>
              <a:t>ENTRY &amp; OBSERVATION</a:t>
            </a:r>
          </a:p>
          <a:p>
            <a:pPr>
              <a:buFontTx/>
              <a:buChar char="-"/>
            </a:pPr>
            <a:r>
              <a:rPr lang="en-US" sz="1600" dirty="0" smtClean="0">
                <a:solidFill>
                  <a:schemeClr val="bg1"/>
                </a:solidFill>
              </a:rPr>
              <a:t> Ground rules</a:t>
            </a:r>
          </a:p>
          <a:p>
            <a:pPr>
              <a:buFontTx/>
              <a:buChar char="-"/>
            </a:pPr>
            <a:r>
              <a:rPr lang="en-US" sz="1600" dirty="0" smtClean="0">
                <a:solidFill>
                  <a:schemeClr val="bg1"/>
                </a:solidFill>
              </a:rPr>
              <a:t> Location</a:t>
            </a:r>
          </a:p>
          <a:p>
            <a:pPr>
              <a:buFontTx/>
              <a:buChar char="-"/>
            </a:pPr>
            <a:r>
              <a:rPr lang="en-US" sz="1600" dirty="0" smtClean="0">
                <a:solidFill>
                  <a:schemeClr val="bg1"/>
                </a:solidFill>
              </a:rPr>
              <a:t> Access to documents</a:t>
            </a:r>
          </a:p>
          <a:p>
            <a:pPr>
              <a:buFontTx/>
              <a:buChar char="-"/>
            </a:pPr>
            <a:r>
              <a:rPr lang="en-US" sz="1600" dirty="0" smtClean="0">
                <a:solidFill>
                  <a:schemeClr val="bg1"/>
                </a:solidFill>
              </a:rPr>
              <a:t> Daily breaks &amp; scheduling</a:t>
            </a:r>
            <a:endParaRPr lang="en-US" sz="1600" dirty="0">
              <a:solidFill>
                <a:schemeClr val="bg1"/>
              </a:solidFill>
            </a:endParaRPr>
          </a:p>
        </p:txBody>
      </p:sp>
      <p:sp>
        <p:nvSpPr>
          <p:cNvPr id="16" name="TextBox 15"/>
          <p:cNvSpPr txBox="1"/>
          <p:nvPr/>
        </p:nvSpPr>
        <p:spPr>
          <a:xfrm>
            <a:off x="4800600" y="2743200"/>
            <a:ext cx="1752600" cy="2308324"/>
          </a:xfrm>
          <a:prstGeom prst="rect">
            <a:avLst/>
          </a:prstGeom>
          <a:noFill/>
        </p:spPr>
        <p:txBody>
          <a:bodyPr wrap="square" rtlCol="0">
            <a:spAutoFit/>
          </a:bodyPr>
          <a:lstStyle/>
          <a:p>
            <a:r>
              <a:rPr lang="en-US" sz="1600" dirty="0" smtClean="0">
                <a:solidFill>
                  <a:schemeClr val="bg1"/>
                </a:solidFill>
              </a:rPr>
              <a:t>DAILY ACTIVITIES</a:t>
            </a:r>
          </a:p>
          <a:p>
            <a:pPr>
              <a:buFontTx/>
              <a:buChar char="-"/>
            </a:pPr>
            <a:r>
              <a:rPr lang="en-US" sz="1600" dirty="0" smtClean="0">
                <a:solidFill>
                  <a:schemeClr val="bg1"/>
                </a:solidFill>
              </a:rPr>
              <a:t> Interviews</a:t>
            </a:r>
          </a:p>
          <a:p>
            <a:pPr>
              <a:buFontTx/>
              <a:buChar char="-"/>
            </a:pPr>
            <a:r>
              <a:rPr lang="en-US" sz="1600" dirty="0" smtClean="0">
                <a:solidFill>
                  <a:schemeClr val="bg1"/>
                </a:solidFill>
              </a:rPr>
              <a:t> One time meetings (can repeat!</a:t>
            </a:r>
          </a:p>
          <a:p>
            <a:pPr>
              <a:buFontTx/>
              <a:buChar char="-"/>
            </a:pPr>
            <a:r>
              <a:rPr lang="en-US" sz="1600" dirty="0" smtClean="0">
                <a:solidFill>
                  <a:schemeClr val="bg1"/>
                </a:solidFill>
              </a:rPr>
              <a:t> Records</a:t>
            </a:r>
          </a:p>
          <a:p>
            <a:pPr>
              <a:buFontTx/>
              <a:buChar char="-"/>
            </a:pPr>
            <a:r>
              <a:rPr lang="en-US" sz="1600" dirty="0" smtClean="0">
                <a:solidFill>
                  <a:schemeClr val="bg1"/>
                </a:solidFill>
              </a:rPr>
              <a:t> Document copying</a:t>
            </a:r>
          </a:p>
        </p:txBody>
      </p:sp>
      <p:sp>
        <p:nvSpPr>
          <p:cNvPr id="17" name="TextBox 16"/>
          <p:cNvSpPr txBox="1"/>
          <p:nvPr/>
        </p:nvSpPr>
        <p:spPr>
          <a:xfrm>
            <a:off x="6781800" y="2819400"/>
            <a:ext cx="1828800" cy="2308324"/>
          </a:xfrm>
          <a:prstGeom prst="rect">
            <a:avLst/>
          </a:prstGeom>
          <a:noFill/>
        </p:spPr>
        <p:txBody>
          <a:bodyPr wrap="square" rtlCol="0">
            <a:spAutoFit/>
          </a:bodyPr>
          <a:lstStyle/>
          <a:p>
            <a:r>
              <a:rPr lang="en-US" sz="1600" dirty="0" smtClean="0">
                <a:solidFill>
                  <a:schemeClr val="bg1"/>
                </a:solidFill>
              </a:rPr>
              <a:t>CLOSE-OUT</a:t>
            </a:r>
          </a:p>
          <a:p>
            <a:pPr>
              <a:buFontTx/>
              <a:buChar char="-"/>
            </a:pPr>
            <a:r>
              <a:rPr lang="en-US" sz="1600" dirty="0" smtClean="0">
                <a:solidFill>
                  <a:schemeClr val="bg1"/>
                </a:solidFill>
              </a:rPr>
              <a:t> Scheduled</a:t>
            </a:r>
          </a:p>
          <a:p>
            <a:pPr>
              <a:buFontTx/>
              <a:buChar char="-"/>
            </a:pPr>
            <a:r>
              <a:rPr lang="en-US" sz="1600" dirty="0" smtClean="0">
                <a:solidFill>
                  <a:schemeClr val="bg1"/>
                </a:solidFill>
              </a:rPr>
              <a:t> PI may or may not be physically present (can call </a:t>
            </a:r>
          </a:p>
          <a:p>
            <a:r>
              <a:rPr lang="en-US" sz="1600" dirty="0" smtClean="0">
                <a:solidFill>
                  <a:schemeClr val="bg1"/>
                </a:solidFill>
              </a:rPr>
              <a:t>in)</a:t>
            </a:r>
          </a:p>
          <a:p>
            <a:pPr>
              <a:buFontTx/>
              <a:buChar char="-"/>
            </a:pPr>
            <a:r>
              <a:rPr lang="en-US" sz="1600" dirty="0" smtClean="0">
                <a:solidFill>
                  <a:schemeClr val="bg1"/>
                </a:solidFill>
              </a:rPr>
              <a:t> Notes, review </a:t>
            </a:r>
          </a:p>
          <a:p>
            <a:r>
              <a:rPr lang="en-US" sz="1600" dirty="0" smtClean="0">
                <a:solidFill>
                  <a:schemeClr val="bg1"/>
                </a:solidFill>
              </a:rPr>
              <a:t>with Company</a:t>
            </a:r>
          </a:p>
          <a:p>
            <a:r>
              <a:rPr lang="en-US" sz="1600" dirty="0" smtClean="0">
                <a:solidFill>
                  <a:schemeClr val="bg1"/>
                </a:solidFill>
              </a:rPr>
              <a:t>- WHEW!!!</a:t>
            </a:r>
            <a:endParaRPr lang="en-US" sz="1600"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0-#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ox(i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ox(in)">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0-#ppt_w/2"/>
                                          </p:val>
                                        </p:tav>
                                        <p:tav tm="100000">
                                          <p:val>
                                            <p:strVal val="#ppt_x"/>
                                          </p:val>
                                        </p:tav>
                                      </p:tavLst>
                                    </p:anim>
                                    <p:anim calcmode="lin" valueType="num">
                                      <p:cBhvr additive="base">
                                        <p:cTn id="4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ox(in)">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3" grpId="0" animBg="1"/>
      <p:bldP spid="14" grpId="0"/>
      <p:bldP spid="15"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OBSERVATIONS VS. FINDINGS</a:t>
            </a:r>
            <a:endParaRPr lang="en-US" dirty="0"/>
          </a:p>
        </p:txBody>
      </p:sp>
      <p:sp>
        <p:nvSpPr>
          <p:cNvPr id="3" name="Content Placeholder 2"/>
          <p:cNvSpPr>
            <a:spLocks noGrp="1"/>
          </p:cNvSpPr>
          <p:nvPr>
            <p:ph idx="1"/>
          </p:nvPr>
        </p:nvSpPr>
        <p:spPr>
          <a:xfrm>
            <a:off x="457200" y="1295400"/>
            <a:ext cx="8229600" cy="5013960"/>
          </a:xfrm>
        </p:spPr>
        <p:txBody>
          <a:bodyPr>
            <a:normAutofit fontScale="92500" lnSpcReduction="20000"/>
          </a:bodyPr>
          <a:lstStyle/>
          <a:p>
            <a:pPr marL="548640" lvl="1" indent="-411480">
              <a:buClr>
                <a:schemeClr val="tx1">
                  <a:shade val="95000"/>
                </a:schemeClr>
              </a:buClr>
              <a:buSzPct val="65000"/>
              <a:buFont typeface="Wingdings 2"/>
              <a:buChar char=""/>
            </a:pPr>
            <a:r>
              <a:rPr lang="en-US" sz="2800" dirty="0" smtClean="0"/>
              <a:t>Daily Debrief with the Inspector and team and potentially with the Sponsor</a:t>
            </a:r>
          </a:p>
          <a:p>
            <a:pPr marL="548640" lvl="1" indent="-411480">
              <a:buClr>
                <a:schemeClr val="tx1">
                  <a:shade val="95000"/>
                </a:schemeClr>
              </a:buClr>
              <a:buSzPct val="65000"/>
              <a:buFont typeface="Wingdings 2"/>
              <a:buChar char=""/>
            </a:pPr>
            <a:r>
              <a:rPr lang="en-US" sz="2800" dirty="0" smtClean="0"/>
              <a:t>The “Official” Exit Meeting – A Critical Part of the Inspection (usually “the worst comes first”)</a:t>
            </a:r>
          </a:p>
          <a:p>
            <a:r>
              <a:rPr lang="en-US" dirty="0" smtClean="0"/>
              <a:t>Observations</a:t>
            </a:r>
          </a:p>
          <a:p>
            <a:pPr lvl="1"/>
            <a:r>
              <a:rPr lang="en-US" dirty="0" smtClean="0"/>
              <a:t>List of  factual </a:t>
            </a:r>
            <a:r>
              <a:rPr lang="en-US" u="sng" dirty="0" smtClean="0"/>
              <a:t>observations</a:t>
            </a:r>
            <a:r>
              <a:rPr lang="en-US" dirty="0" smtClean="0"/>
              <a:t> – if opinions or conclusions are present, must be backed up with factual examples</a:t>
            </a:r>
          </a:p>
          <a:p>
            <a:r>
              <a:rPr lang="en-US" dirty="0" smtClean="0"/>
              <a:t>The Form 483</a:t>
            </a:r>
          </a:p>
          <a:p>
            <a:pPr lvl="1"/>
            <a:r>
              <a:rPr lang="en-US" dirty="0" smtClean="0"/>
              <a:t>Findings</a:t>
            </a:r>
          </a:p>
          <a:p>
            <a:pPr lvl="1"/>
            <a:r>
              <a:rPr lang="en-US" dirty="0" smtClean="0"/>
              <a:t>“Significant”  items  only</a:t>
            </a:r>
          </a:p>
          <a:p>
            <a:r>
              <a:rPr lang="en-US" dirty="0" smtClean="0"/>
              <a:t>Discussion and Follow-up – ask for help. The response is due within 15 calendar days and requires careful preparation and composition.</a:t>
            </a:r>
            <a:endParaRPr lang="en-US" dirty="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KEY GUIDANCE</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sz="2900" b="1" dirty="0" smtClean="0"/>
              <a:t>Do not offer anything of monetary value (food, beverages, etc.).</a:t>
            </a:r>
          </a:p>
          <a:p>
            <a:r>
              <a:rPr lang="en-US" sz="2900" b="1" dirty="0" smtClean="0"/>
              <a:t>Know your rights (and FDA’s).</a:t>
            </a:r>
          </a:p>
          <a:p>
            <a:r>
              <a:rPr lang="en-US" sz="2900" b="1" dirty="0" smtClean="0"/>
              <a:t>Listen to the question.</a:t>
            </a:r>
          </a:p>
          <a:p>
            <a:r>
              <a:rPr lang="en-US" sz="2900" b="1" dirty="0"/>
              <a:t>Ensure you understand the questions;</a:t>
            </a:r>
          </a:p>
          <a:p>
            <a:r>
              <a:rPr lang="en-US" sz="2900" b="1" dirty="0"/>
              <a:t>Ask for clarification if necessary. </a:t>
            </a:r>
          </a:p>
          <a:p>
            <a:r>
              <a:rPr lang="en-US" sz="2900" b="1" dirty="0"/>
              <a:t>Review pertinent documentation, if </a:t>
            </a:r>
            <a:r>
              <a:rPr lang="en-US" sz="2900" b="1" dirty="0" smtClean="0"/>
              <a:t>possible-it’s OK!</a:t>
            </a:r>
            <a:endParaRPr lang="en-US" sz="2900" b="1" dirty="0"/>
          </a:p>
          <a:p>
            <a:r>
              <a:rPr lang="en-US" sz="2900" b="1" dirty="0" smtClean="0"/>
              <a:t>Answer the question that is asked.</a:t>
            </a:r>
          </a:p>
          <a:p>
            <a:r>
              <a:rPr lang="en-US" sz="2900" b="1" dirty="0" smtClean="0"/>
              <a:t>Answer ONLY the question that is asked.   (Don’t volunteer information.)</a:t>
            </a:r>
          </a:p>
          <a:p>
            <a:r>
              <a:rPr lang="en-US" sz="2900" b="1" dirty="0" smtClean="0"/>
              <a:t>STOP when the question is fully answered.</a:t>
            </a:r>
            <a:endParaRPr lang="en-US"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60000"/>
                    <a:lumOff val="40000"/>
                  </a:schemeClr>
                </a:solidFill>
              </a:rPr>
              <a:t>KEY GUIDANCE, CON’T.</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pPr>
              <a:spcBef>
                <a:spcPts val="0"/>
              </a:spcBef>
            </a:pPr>
            <a:r>
              <a:rPr lang="en-US" sz="2500" b="1" dirty="0" smtClean="0"/>
              <a:t>Answer questions you know, otherwise:</a:t>
            </a:r>
          </a:p>
          <a:p>
            <a:pPr lvl="1">
              <a:spcBef>
                <a:spcPts val="0"/>
              </a:spcBef>
            </a:pPr>
            <a:r>
              <a:rPr lang="en-US" sz="2500" b="1" dirty="0" smtClean="0"/>
              <a:t>I don’t know, I’ll / (name) will follow up</a:t>
            </a:r>
          </a:p>
          <a:p>
            <a:pPr>
              <a:spcBef>
                <a:spcPts val="0"/>
              </a:spcBef>
            </a:pPr>
            <a:r>
              <a:rPr lang="en-US" sz="2500" b="1" dirty="0" smtClean="0"/>
              <a:t>Be polite,  non-defensive,  non-argumentative</a:t>
            </a:r>
          </a:p>
          <a:p>
            <a:pPr>
              <a:spcBef>
                <a:spcPts val="0"/>
              </a:spcBef>
            </a:pPr>
            <a:r>
              <a:rPr lang="en-US" sz="2500" b="1" dirty="0" smtClean="0"/>
              <a:t>Correct any erroneous information provided</a:t>
            </a:r>
          </a:p>
          <a:p>
            <a:pPr>
              <a:spcBef>
                <a:spcPts val="0"/>
              </a:spcBef>
            </a:pPr>
            <a:r>
              <a:rPr lang="en-US" sz="2500" b="1" dirty="0" smtClean="0"/>
              <a:t>Follow  company  policy  regarding  FDA  affidavits</a:t>
            </a:r>
          </a:p>
          <a:p>
            <a:pPr>
              <a:spcBef>
                <a:spcPts val="0"/>
              </a:spcBef>
            </a:pPr>
            <a:r>
              <a:rPr lang="en-US" sz="2500" b="1" dirty="0" smtClean="0"/>
              <a:t>Always respond to questions with a witness (scribe) present; this avoids statements which require future clarification.</a:t>
            </a:r>
          </a:p>
          <a:p>
            <a:pPr>
              <a:spcBef>
                <a:spcPts val="0"/>
              </a:spcBef>
            </a:pPr>
            <a:r>
              <a:rPr lang="en-US" sz="2500" b="1" dirty="0" smtClean="0"/>
              <a:t>Do  not  allow  FDA  free  access  to  files;  obtain  records  for  them</a:t>
            </a:r>
          </a:p>
          <a:p>
            <a:pPr>
              <a:spcBef>
                <a:spcPts val="0"/>
              </a:spcBef>
            </a:pPr>
            <a:r>
              <a:rPr lang="en-US" sz="2500" b="1" dirty="0" smtClean="0"/>
              <a:t>Answer truthfully and completely, within the scope of the question. ALWAYS TELL THE TRUTH!</a:t>
            </a:r>
          </a:p>
          <a:p>
            <a:pPr>
              <a:spcBef>
                <a:spcPts val="0"/>
              </a:spcBef>
              <a:buNone/>
            </a:pPr>
            <a:endParaRPr lang="en-US" sz="2500" b="1" dirty="0" smtClean="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GUIDES &amp; DOCUMENTS, </a:t>
            </a:r>
            <a:r>
              <a:rPr lang="en-US" dirty="0" err="1" smtClean="0">
                <a:solidFill>
                  <a:schemeClr val="accent6">
                    <a:lumMod val="60000"/>
                    <a:lumOff val="40000"/>
                  </a:schemeClr>
                </a:solidFill>
              </a:rPr>
              <a:t>con’t</a:t>
            </a:r>
            <a:r>
              <a:rPr lang="en-US" dirty="0" smtClean="0">
                <a:solidFill>
                  <a:schemeClr val="accent6">
                    <a:lumMod val="60000"/>
                    <a:lumOff val="40000"/>
                  </a:schemeClr>
                </a:solidFill>
              </a:rPr>
              <a:t>.</a:t>
            </a:r>
            <a:endParaRPr lang="en-US" dirty="0"/>
          </a:p>
        </p:txBody>
      </p:sp>
      <p:sp>
        <p:nvSpPr>
          <p:cNvPr id="3" name="Content Placeholder 2"/>
          <p:cNvSpPr>
            <a:spLocks noGrp="1"/>
          </p:cNvSpPr>
          <p:nvPr>
            <p:ph idx="1"/>
          </p:nvPr>
        </p:nvSpPr>
        <p:spPr>
          <a:xfrm>
            <a:off x="457200" y="1371600"/>
            <a:ext cx="8229600" cy="4937760"/>
          </a:xfrm>
        </p:spPr>
        <p:txBody>
          <a:bodyPr>
            <a:normAutofit fontScale="92500" lnSpcReduction="10000"/>
          </a:bodyPr>
          <a:lstStyle/>
          <a:p>
            <a:r>
              <a:rPr lang="en-US" sz="3200" dirty="0" smtClean="0"/>
              <a:t>BIMO (Bioresearch Monitoring)  Regulations</a:t>
            </a:r>
          </a:p>
          <a:p>
            <a:r>
              <a:rPr lang="en-US" sz="3200" dirty="0" smtClean="0"/>
              <a:t>PI Questions and Answers</a:t>
            </a:r>
          </a:p>
          <a:p>
            <a:r>
              <a:rPr lang="en-US" sz="3200" dirty="0" smtClean="0"/>
              <a:t>Notification List</a:t>
            </a:r>
          </a:p>
          <a:p>
            <a:r>
              <a:rPr lang="en-US" sz="3200" dirty="0" smtClean="0"/>
              <a:t>Inspection Preparation Questions</a:t>
            </a:r>
          </a:p>
          <a:p>
            <a:r>
              <a:rPr lang="en-US" sz="3200" dirty="0" smtClean="0"/>
              <a:t>Documentation Log</a:t>
            </a:r>
          </a:p>
          <a:p>
            <a:r>
              <a:rPr lang="en-US" sz="3200" dirty="0" smtClean="0"/>
              <a:t>Phone Contact Log</a:t>
            </a:r>
          </a:p>
          <a:p>
            <a:r>
              <a:rPr lang="en-US" sz="3200" dirty="0" smtClean="0"/>
              <a:t>Key Date Information</a:t>
            </a:r>
          </a:p>
          <a:p>
            <a:r>
              <a:rPr lang="en-US" sz="3200" dirty="0" smtClean="0"/>
              <a:t>Your consent and protocol opening processes (develop yourself)</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60000"/>
                    <a:lumOff val="40000"/>
                  </a:schemeClr>
                </a:solidFill>
              </a:rPr>
              <a:t>IN REVIEW…INSPECTOR CHARACTERISTICS</a:t>
            </a:r>
            <a:endParaRPr lang="en-US" dirty="0"/>
          </a:p>
        </p:txBody>
      </p:sp>
      <p:sp>
        <p:nvSpPr>
          <p:cNvPr id="3" name="Content Placeholder 2"/>
          <p:cNvSpPr>
            <a:spLocks noGrp="1"/>
          </p:cNvSpPr>
          <p:nvPr>
            <p:ph idx="1"/>
          </p:nvPr>
        </p:nvSpPr>
        <p:spPr/>
        <p:txBody>
          <a:bodyPr/>
          <a:lstStyle/>
          <a:p>
            <a:r>
              <a:rPr lang="en-US" dirty="0" smtClean="0"/>
              <a:t>Characteristics depend on the Inspector and their tenure with the Agency</a:t>
            </a:r>
          </a:p>
          <a:p>
            <a:pPr lvl="1"/>
            <a:r>
              <a:rPr lang="en-US" dirty="0" smtClean="0"/>
              <a:t>Can be friendly/casual or confronting/aggressive: “old style vs. new style”</a:t>
            </a:r>
          </a:p>
          <a:p>
            <a:pPr lvl="1"/>
            <a:r>
              <a:rPr lang="en-US" dirty="0" smtClean="0"/>
              <a:t>Questioning, questioning, questioning</a:t>
            </a:r>
          </a:p>
          <a:p>
            <a:pPr lvl="1"/>
            <a:r>
              <a:rPr lang="en-US" dirty="0" smtClean="0"/>
              <a:t>Multi-checking of key information</a:t>
            </a:r>
          </a:p>
          <a:p>
            <a:pPr lvl="1"/>
            <a:r>
              <a:rPr lang="en-US" dirty="0" smtClean="0"/>
              <a:t>Unassuming</a:t>
            </a:r>
          </a:p>
          <a:p>
            <a:pPr lvl="1"/>
            <a:r>
              <a:rPr lang="en-US" dirty="0" smtClean="0"/>
              <a:t>Open-ended statements that lead you into answering a question which is not really a question</a:t>
            </a:r>
          </a:p>
          <a:p>
            <a:pPr lvl="1"/>
            <a:r>
              <a:rPr lang="en-US" dirty="0" smtClean="0"/>
              <a:t>Varying backgrounds with varying experience in inspections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IN REVIEW…KEY STRATEGIES</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t>Key Strategies for success</a:t>
            </a:r>
          </a:p>
          <a:p>
            <a:pPr lvl="1"/>
            <a:r>
              <a:rPr lang="en-US" dirty="0" smtClean="0"/>
              <a:t>Be audit ready every day; preparation is key.</a:t>
            </a:r>
          </a:p>
          <a:p>
            <a:pPr lvl="1"/>
            <a:r>
              <a:rPr lang="en-US" dirty="0" smtClean="0"/>
              <a:t>Notify the “important people” of the FDA visit.</a:t>
            </a:r>
          </a:p>
          <a:p>
            <a:pPr lvl="1"/>
            <a:r>
              <a:rPr lang="en-US" dirty="0" smtClean="0"/>
              <a:t>Communicate</a:t>
            </a:r>
          </a:p>
          <a:p>
            <a:pPr lvl="1"/>
            <a:r>
              <a:rPr lang="en-US" dirty="0" smtClean="0"/>
              <a:t>Team Support</a:t>
            </a:r>
          </a:p>
          <a:p>
            <a:pPr lvl="1"/>
            <a:r>
              <a:rPr lang="en-US" dirty="0" smtClean="0"/>
              <a:t>Have a clear knowledge of the FDA BIMO Regulations</a:t>
            </a:r>
          </a:p>
          <a:p>
            <a:pPr lvl="1"/>
            <a:r>
              <a:rPr lang="en-US" dirty="0" smtClean="0"/>
              <a:t>Determine if you’re being asked a question or hearing a declarative statement; one requires an answer, one does not.</a:t>
            </a:r>
          </a:p>
          <a:p>
            <a:pPr lvl="1"/>
            <a:r>
              <a:rPr lang="en-US" dirty="0" smtClean="0"/>
              <a:t>Limit your responses to just what is being asked. If you’re uncertain, clarify; if you don’t know indicate you will find the answer.</a:t>
            </a:r>
          </a:p>
          <a:p>
            <a:pPr lvl="1"/>
            <a:r>
              <a:rPr lang="en-US" dirty="0" smtClean="0"/>
              <a:t>Know your inspector and their background</a:t>
            </a:r>
          </a:p>
          <a:p>
            <a:pPr lvl="1"/>
            <a:r>
              <a:rPr lang="en-US" dirty="0" smtClean="0"/>
              <a:t>Help your PI prepare for their part</a:t>
            </a:r>
          </a:p>
          <a:p>
            <a:pPr lvl="1"/>
            <a:r>
              <a:rPr lang="en-US" dirty="0" smtClean="0"/>
              <a:t>Limit the number of people involved</a:t>
            </a:r>
          </a:p>
          <a:p>
            <a:pPr lvl="1"/>
            <a:r>
              <a:rPr lang="en-US" dirty="0" smtClean="0"/>
              <a:t>Debrief at the end of every day</a:t>
            </a:r>
          </a:p>
          <a:p>
            <a:pPr lvl="1"/>
            <a:r>
              <a:rPr lang="en-US" dirty="0" smtClean="0"/>
              <a:t>Share learning experiences – we learn by helping each other!</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heckerboard(across)">
                                      <p:cBhvr>
                                        <p:cTn id="25" dur="500"/>
                                        <p:tgtEl>
                                          <p:spTgt spid="3">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checkerboard(across)">
                                      <p:cBhvr>
                                        <p:cTn id="31" dur="500"/>
                                        <p:tgtEl>
                                          <p:spTgt spid="3">
                                            <p:txEl>
                                              <p:pRg st="9" end="9"/>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4" dur="500"/>
                                        <p:tgtEl>
                                          <p:spTgt spid="3">
                                            <p:txEl>
                                              <p:pRg st="10" end="10"/>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7" dur="500"/>
                                        <p:tgtEl>
                                          <p:spTgt spid="3">
                                            <p:txEl>
                                              <p:pRg st="11" end="11"/>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OBJECTIVES FOR TODAY</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371600"/>
            <a:ext cx="8229600" cy="5090160"/>
          </a:xfrm>
        </p:spPr>
        <p:txBody>
          <a:bodyPr>
            <a:normAutofit fontScale="92500" lnSpcReduction="20000"/>
          </a:bodyPr>
          <a:lstStyle/>
          <a:p>
            <a:r>
              <a:rPr lang="en-US" dirty="0" smtClean="0"/>
              <a:t>Begin to understand the legal authority and objectives of the FDA Inspection/Inspector (no substitute for legal advise).</a:t>
            </a:r>
          </a:p>
          <a:p>
            <a:r>
              <a:rPr lang="en-US" dirty="0" smtClean="0"/>
              <a:t>Develop an understanding of basic inspection procedures</a:t>
            </a:r>
          </a:p>
          <a:p>
            <a:r>
              <a:rPr lang="en-US" dirty="0" smtClean="0"/>
              <a:t>Develop awareness of the “BIMO” Regulations</a:t>
            </a:r>
          </a:p>
          <a:p>
            <a:r>
              <a:rPr lang="en-US" dirty="0" smtClean="0"/>
              <a:t>Identify key strategies for success during an FDA Audit:</a:t>
            </a:r>
          </a:p>
          <a:p>
            <a:pPr lvl="1"/>
            <a:r>
              <a:rPr lang="en-US" dirty="0" smtClean="0"/>
              <a:t>Develop an understanding of how to answer questions during an inspection</a:t>
            </a:r>
          </a:p>
          <a:p>
            <a:pPr lvl="1"/>
            <a:r>
              <a:rPr lang="en-US" dirty="0" smtClean="0"/>
              <a:t>“Homework” needed for a successful audit</a:t>
            </a:r>
          </a:p>
          <a:p>
            <a:pPr lvl="1"/>
            <a:r>
              <a:rPr lang="en-US" dirty="0" smtClean="0"/>
              <a:t>Develop an understanding of how to host the FDA and manage the Inspection</a:t>
            </a:r>
          </a:p>
          <a:p>
            <a:r>
              <a:rPr lang="en-US" dirty="0" smtClean="0"/>
              <a:t>Understand the key FDA Terms</a:t>
            </a:r>
          </a:p>
          <a:p>
            <a:endParaRPr lang="en-US" dirty="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IN REVIEW…FDA TERMS</a:t>
            </a:r>
            <a:endParaRPr lang="en-US" dirty="0"/>
          </a:p>
        </p:txBody>
      </p:sp>
      <p:sp>
        <p:nvSpPr>
          <p:cNvPr id="3" name="Content Placeholder 2"/>
          <p:cNvSpPr>
            <a:spLocks noGrp="1"/>
          </p:cNvSpPr>
          <p:nvPr>
            <p:ph idx="1"/>
          </p:nvPr>
        </p:nvSpPr>
        <p:spPr/>
        <p:txBody>
          <a:bodyPr/>
          <a:lstStyle/>
          <a:p>
            <a:r>
              <a:rPr lang="en-US" dirty="0" smtClean="0"/>
              <a:t>Key Terms</a:t>
            </a:r>
          </a:p>
          <a:p>
            <a:pPr lvl="1"/>
            <a:r>
              <a:rPr lang="en-US" dirty="0" smtClean="0"/>
              <a:t>Inspector</a:t>
            </a:r>
          </a:p>
          <a:p>
            <a:pPr lvl="1"/>
            <a:r>
              <a:rPr lang="en-US" dirty="0" smtClean="0"/>
              <a:t>BIMO</a:t>
            </a:r>
          </a:p>
          <a:p>
            <a:pPr lvl="1"/>
            <a:r>
              <a:rPr lang="en-US" dirty="0" smtClean="0"/>
              <a:t>Host, Scribe, Runner</a:t>
            </a:r>
          </a:p>
          <a:p>
            <a:pPr lvl="1"/>
            <a:r>
              <a:rPr lang="en-US" dirty="0" smtClean="0"/>
              <a:t>482</a:t>
            </a:r>
          </a:p>
          <a:p>
            <a:pPr lvl="1"/>
            <a:r>
              <a:rPr lang="en-US" dirty="0" smtClean="0"/>
              <a:t>483</a:t>
            </a:r>
          </a:p>
          <a:p>
            <a:pPr lvl="1"/>
            <a:r>
              <a:rPr lang="en-US" dirty="0" smtClean="0"/>
              <a:t>Jurisdiction</a:t>
            </a:r>
          </a:p>
          <a:p>
            <a:pPr lvl="1"/>
            <a:r>
              <a:rPr lang="en-US" dirty="0" smtClean="0"/>
              <a:t>Reasonableness</a:t>
            </a:r>
          </a:p>
          <a:p>
            <a:pPr lvl="1"/>
            <a:r>
              <a:rPr lang="en-US" dirty="0" smtClean="0"/>
              <a:t>Findings</a:t>
            </a:r>
          </a:p>
          <a:p>
            <a:pPr lvl="1"/>
            <a:endParaRPr lang="en-US" dirty="0" smtClean="0"/>
          </a:p>
          <a:p>
            <a:pPr lvl="1"/>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pPr algn="ctr">
              <a:buNone/>
            </a:pPr>
            <a:endParaRPr lang="en-US" dirty="0" smtClean="0"/>
          </a:p>
          <a:p>
            <a:pPr algn="ctr">
              <a:buNone/>
            </a:pPr>
            <a:endParaRPr lang="en-US" dirty="0" smtClean="0"/>
          </a:p>
          <a:p>
            <a:pPr algn="ctr">
              <a:buNone/>
            </a:pPr>
            <a:r>
              <a:rPr lang="en-US" sz="4800" dirty="0" smtClean="0">
                <a:solidFill>
                  <a:schemeClr val="accent6">
                    <a:lumMod val="60000"/>
                    <a:lumOff val="40000"/>
                  </a:schemeClr>
                </a:solidFill>
              </a:rPr>
              <a:t>QUESTIONS?</a:t>
            </a:r>
          </a:p>
          <a:p>
            <a:pPr algn="ctr">
              <a:buNone/>
            </a:pPr>
            <a:endParaRPr lang="en-US" sz="4800" dirty="0" smtClean="0"/>
          </a:p>
          <a:p>
            <a:pPr algn="ctr">
              <a:buNone/>
            </a:pPr>
            <a:r>
              <a:rPr lang="en-US" sz="4800" dirty="0" smtClean="0"/>
              <a:t>Thank you!</a:t>
            </a:r>
          </a:p>
          <a:p>
            <a:pPr algn="ctr">
              <a:buNone/>
              <a:tabLst>
                <a:tab pos="2178050" algn="l"/>
                <a:tab pos="2286000" algn="l"/>
              </a:tabLst>
            </a:pPr>
            <a:r>
              <a:rPr lang="en-US" sz="3200" smtClean="0"/>
              <a:t>joyce.tull@med.usc.edu</a:t>
            </a:r>
            <a:endParaRPr lang="en-US" sz="3200"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60000"/>
                    <a:lumOff val="40000"/>
                  </a:schemeClr>
                </a:solidFill>
              </a:rPr>
              <a:t>KEEPING THE FDA IN PERSPECTIVE</a:t>
            </a:r>
            <a:endParaRPr lang="en-US" dirty="0"/>
          </a:p>
        </p:txBody>
      </p:sp>
      <p:pic>
        <p:nvPicPr>
          <p:cNvPr id="1028" name="Picture 4" descr="C:\Users\jtull\Pictures\476996989.jpg"/>
          <p:cNvPicPr>
            <a:picLocks noGrp="1" noChangeAspect="1" noChangeArrowheads="1"/>
          </p:cNvPicPr>
          <p:nvPr>
            <p:ph idx="1"/>
          </p:nvPr>
        </p:nvPicPr>
        <p:blipFill>
          <a:blip r:embed="rId2" cstate="print"/>
          <a:srcRect/>
          <a:stretch>
            <a:fillRect/>
          </a:stretch>
        </p:blipFill>
        <p:spPr bwMode="auto">
          <a:xfrm>
            <a:off x="2667000" y="1438823"/>
            <a:ext cx="3886200" cy="4934521"/>
          </a:xfrm>
          <a:prstGeom prst="rect">
            <a:avLst/>
          </a:prstGeom>
          <a:noFill/>
        </p:spPr>
      </p:pic>
      <p:sp>
        <p:nvSpPr>
          <p:cNvPr id="5" name="TextBox 4"/>
          <p:cNvSpPr txBox="1"/>
          <p:nvPr/>
        </p:nvSpPr>
        <p:spPr>
          <a:xfrm>
            <a:off x="3886200" y="4419600"/>
            <a:ext cx="3124200" cy="646331"/>
          </a:xfrm>
          <a:prstGeom prst="rect">
            <a:avLst/>
          </a:prstGeom>
          <a:solidFill>
            <a:schemeClr val="tx1"/>
          </a:solidFill>
        </p:spPr>
        <p:txBody>
          <a:bodyPr wrap="square" rtlCol="0">
            <a:spAutoFit/>
          </a:bodyPr>
          <a:lstStyle/>
          <a:p>
            <a:pPr algn="ctr"/>
            <a:r>
              <a:rPr lang="en-US" dirty="0" smtClean="0">
                <a:solidFill>
                  <a:schemeClr val="bg1"/>
                </a:solidFill>
              </a:rPr>
              <a:t>It’s amazing what you see on FACEBOOK…..</a:t>
            </a:r>
            <a:endParaRPr lang="en-US" dirty="0">
              <a:solidFill>
                <a:schemeClr val="bg1"/>
              </a:solidFill>
            </a:endParaRPr>
          </a:p>
        </p:txBody>
      </p:sp>
      <p:sp>
        <p:nvSpPr>
          <p:cNvPr id="6" name="TextBox 5"/>
          <p:cNvSpPr txBox="1"/>
          <p:nvPr/>
        </p:nvSpPr>
        <p:spPr>
          <a:xfrm>
            <a:off x="1524000" y="5638800"/>
            <a:ext cx="2133600" cy="923330"/>
          </a:xfrm>
          <a:prstGeom prst="rect">
            <a:avLst/>
          </a:prstGeom>
          <a:solidFill>
            <a:schemeClr val="tx1"/>
          </a:solidFill>
        </p:spPr>
        <p:txBody>
          <a:bodyPr wrap="square" rtlCol="0">
            <a:spAutoFit/>
          </a:bodyPr>
          <a:lstStyle/>
          <a:p>
            <a:r>
              <a:rPr lang="en-US" dirty="0" smtClean="0">
                <a:solidFill>
                  <a:schemeClr val="bg1"/>
                </a:solidFill>
              </a:rPr>
              <a:t>Be mindful of what you post online…..</a:t>
            </a:r>
            <a:endParaRPr lang="en-US" dirty="0">
              <a:solidFill>
                <a:schemeClr val="bg1"/>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OTHER CAVEATS</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371600"/>
            <a:ext cx="8229600" cy="4937760"/>
          </a:xfrm>
        </p:spPr>
        <p:txBody>
          <a:bodyPr>
            <a:noAutofit/>
          </a:bodyPr>
          <a:lstStyle/>
          <a:p>
            <a:r>
              <a:rPr lang="en-US" sz="2400" dirty="0" smtClean="0"/>
              <a:t>Before any visit is announced explore the topic with your QA and Leadership – what is your risk and what do you need to be prepared</a:t>
            </a:r>
            <a:r>
              <a:rPr lang="en-US" sz="2400" dirty="0" smtClean="0"/>
              <a:t>?</a:t>
            </a:r>
          </a:p>
          <a:p>
            <a:r>
              <a:rPr lang="en-US" sz="2400" dirty="0" smtClean="0"/>
              <a:t>When was the last time you or your Investigator were audited by the FDA? By another agency?</a:t>
            </a:r>
            <a:endParaRPr lang="en-US" sz="2400" dirty="0" smtClean="0"/>
          </a:p>
          <a:p>
            <a:r>
              <a:rPr lang="en-US" sz="2400" dirty="0" smtClean="0"/>
              <a:t>Get to know an expert and consider having someone outside your institution “look over” your processes and procedures.</a:t>
            </a:r>
          </a:p>
          <a:p>
            <a:r>
              <a:rPr lang="en-US" sz="2400" dirty="0" smtClean="0"/>
              <a:t>Acquaint yourself to people </a:t>
            </a:r>
            <a:r>
              <a:rPr lang="en-US" sz="2400" dirty="0" smtClean="0"/>
              <a:t>who have been through this; sharing knowledge and experience helps.</a:t>
            </a:r>
          </a:p>
          <a:p>
            <a:r>
              <a:rPr lang="en-US" sz="2400" dirty="0" smtClean="0"/>
              <a:t>Trust your instincts and “keep your wits about you</a:t>
            </a:r>
            <a:r>
              <a:rPr lang="en-US" sz="2400" dirty="0" smtClean="0"/>
              <a:t>”.</a:t>
            </a:r>
            <a:endParaRPr lang="en-US" sz="2400" dirty="0"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PREPARATION IS KEY</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a:buNone/>
            </a:pPr>
            <a:r>
              <a:rPr lang="en-US" dirty="0" smtClean="0"/>
              <a:t>If you receive notification you’ll be visited by an FDA Inspector keep the following in mind:</a:t>
            </a:r>
          </a:p>
          <a:p>
            <a:pPr>
              <a:buNone/>
            </a:pPr>
            <a:endParaRPr lang="en-US" dirty="0" smtClean="0"/>
          </a:p>
          <a:p>
            <a:r>
              <a:rPr lang="en-US" dirty="0" smtClean="0"/>
              <a:t>Time is of the essence; they want to come within days (3-10), not weeks or </a:t>
            </a:r>
            <a:r>
              <a:rPr lang="en-US" dirty="0" smtClean="0"/>
              <a:t>months (at the direction of the FDA)</a:t>
            </a:r>
            <a:endParaRPr lang="en-US" dirty="0" smtClean="0"/>
          </a:p>
          <a:p>
            <a:r>
              <a:rPr lang="en-US" dirty="0" smtClean="0"/>
              <a:t>The visit is often scheduled around the PI</a:t>
            </a:r>
          </a:p>
          <a:p>
            <a:r>
              <a:rPr lang="en-US" dirty="0" smtClean="0"/>
              <a:t>The company has an idea if you may be a site for inspection </a:t>
            </a:r>
            <a:endParaRPr lang="en-US" dirty="0"/>
          </a:p>
          <a:p>
            <a:pPr lvl="1"/>
            <a:r>
              <a:rPr lang="en-US" dirty="0"/>
              <a:t>H</a:t>
            </a:r>
            <a:r>
              <a:rPr lang="en-US" dirty="0" smtClean="0"/>
              <a:t>igh accrual [driving the trial results] </a:t>
            </a:r>
            <a:endParaRPr lang="en-US" dirty="0"/>
          </a:p>
          <a:p>
            <a:pPr lvl="1"/>
            <a:r>
              <a:rPr lang="en-US" dirty="0" smtClean="0"/>
              <a:t>site </a:t>
            </a:r>
            <a:r>
              <a:rPr lang="en-US" dirty="0" smtClean="0"/>
              <a:t>with issues affecting trial </a:t>
            </a:r>
            <a:r>
              <a:rPr lang="en-US" dirty="0" smtClean="0"/>
              <a:t>outcome [safety]</a:t>
            </a:r>
            <a:endParaRPr lang="en-US" dirty="0"/>
          </a:p>
          <a:p>
            <a:pPr lvl="1"/>
            <a:r>
              <a:rPr lang="en-US" dirty="0" smtClean="0"/>
              <a:t>Imbalance or outlier [“too many” or “too few”]</a:t>
            </a:r>
          </a:p>
          <a:p>
            <a:pPr lvl="1"/>
            <a:r>
              <a:rPr lang="en-US" dirty="0" smtClean="0"/>
              <a:t>Clinical Investigator History (483s are public knowledge/searchable)</a:t>
            </a:r>
          </a:p>
          <a:p>
            <a:pPr lvl="1"/>
            <a:r>
              <a:rPr lang="en-US" dirty="0" smtClean="0"/>
              <a:t>Regional or county diversity</a:t>
            </a:r>
            <a:endParaRPr lang="en-US" dirty="0" smtClean="0"/>
          </a:p>
          <a:p>
            <a:r>
              <a:rPr lang="en-US" dirty="0" smtClean="0"/>
              <a:t>There is usually a pre-FDA visit from the Sponsor’s internal QA group; they will look to determine your “readiness” for the FDA</a:t>
            </a:r>
          </a:p>
          <a:p>
            <a:endParaRPr lang="en-US" dirty="0" smtClean="0"/>
          </a:p>
          <a:p>
            <a:pPr>
              <a:buNone/>
            </a:pP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…AND </a:t>
            </a:r>
            <a:r>
              <a:rPr lang="en-US" dirty="0" smtClean="0">
                <a:solidFill>
                  <a:schemeClr val="accent6">
                    <a:lumMod val="60000"/>
                    <a:lumOff val="40000"/>
                  </a:schemeClr>
                </a:solidFill>
              </a:rPr>
              <a:t>MORE PREPARATION</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dirty="0" smtClean="0"/>
              <a:t>Get to know the Bioresearch Monitoring Program (BIMO) of the FDA </a:t>
            </a:r>
            <a:r>
              <a:rPr lang="en-US" dirty="0"/>
              <a:t>http://www.fda.gov/ICECI/ComplianceManuals/ComplianceProgramManual/ucm255614.htm</a:t>
            </a:r>
            <a:endParaRPr lang="en-US" u="sng" dirty="0"/>
          </a:p>
          <a:p>
            <a:r>
              <a:rPr lang="en-US" dirty="0" smtClean="0"/>
              <a:t>Keep notes of the lessons learned; that’s where the BIMO checklist came from!</a:t>
            </a:r>
          </a:p>
          <a:p>
            <a:r>
              <a:rPr lang="en-US" dirty="0" smtClean="0"/>
              <a:t>They work as long </a:t>
            </a:r>
            <a:r>
              <a:rPr lang="en-US" dirty="0" smtClean="0"/>
              <a:t>as </a:t>
            </a:r>
            <a:r>
              <a:rPr lang="en-US" dirty="0" smtClean="0"/>
              <a:t>they </a:t>
            </a:r>
            <a:r>
              <a:rPr lang="en-US" dirty="0" smtClean="0"/>
              <a:t>want each day; </a:t>
            </a:r>
            <a:r>
              <a:rPr lang="en-US" dirty="0" smtClean="0"/>
              <a:t>they have certain objectives they have to achieve in the visit so plan ahead and have adequate support for potential long (and tiring) days.</a:t>
            </a:r>
          </a:p>
          <a:p>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…AND </a:t>
            </a:r>
            <a:r>
              <a:rPr lang="en-US" dirty="0" smtClean="0">
                <a:solidFill>
                  <a:schemeClr val="accent6">
                    <a:lumMod val="60000"/>
                    <a:lumOff val="40000"/>
                  </a:schemeClr>
                </a:solidFill>
              </a:rPr>
              <a:t>MORE PREPARATION</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smtClean="0"/>
              <a:t>It’s a “team sport” so try to have more than just one person who will be working with the Inspector: roles can include host, scribe, runners, and “base-camp” staff</a:t>
            </a:r>
          </a:p>
          <a:p>
            <a:pPr lvl="1"/>
            <a:r>
              <a:rPr lang="en-US" dirty="0" smtClean="0"/>
              <a:t>The Host is the main speaker who knows the trial participants, conduct of the trial, and important events which occurred  including SAEs, deaths on study, etc. (It is NOT necessarily the RN or CRC who cared for the patients.)</a:t>
            </a:r>
          </a:p>
          <a:p>
            <a:pPr lvl="1"/>
            <a:r>
              <a:rPr lang="en-US" dirty="0" smtClean="0"/>
              <a:t>The Scribe writes everything down that is said in the Inspection room.</a:t>
            </a:r>
          </a:p>
          <a:p>
            <a:pPr lvl="1"/>
            <a:r>
              <a:rPr lang="en-US" dirty="0" smtClean="0"/>
              <a:t>The Runners bring requested document copies to the Inspection room.</a:t>
            </a:r>
          </a:p>
          <a:p>
            <a:pPr lvl="1"/>
            <a:r>
              <a:rPr lang="en-US" dirty="0" smtClean="0"/>
              <a:t>The Base Camp Team makes copies, keeps logs of documents copied, and helps in any way needed.</a:t>
            </a:r>
          </a:p>
          <a:p>
            <a:pPr lvl="1"/>
            <a:endParaRPr lang="en-US"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60000"/>
                    <a:lumOff val="40000"/>
                  </a:schemeClr>
                </a:solidFill>
              </a:rPr>
              <a:t>KEY </a:t>
            </a:r>
            <a:r>
              <a:rPr lang="en-US" dirty="0" smtClean="0">
                <a:solidFill>
                  <a:schemeClr val="accent6">
                    <a:lumMod val="60000"/>
                    <a:lumOff val="40000"/>
                  </a:schemeClr>
                </a:solidFill>
              </a:rPr>
              <a:t>REMINDERS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3600" dirty="0" smtClean="0"/>
              <a:t>It’s important to remember:</a:t>
            </a:r>
          </a:p>
          <a:p>
            <a:pPr>
              <a:buNone/>
            </a:pPr>
            <a:endParaRPr lang="en-US" dirty="0" smtClean="0"/>
          </a:p>
          <a:p>
            <a:r>
              <a:rPr lang="en-US" dirty="0" smtClean="0"/>
              <a:t>The company’s reputation and IND success depends on the site visits – both at the company and at the accruing sites</a:t>
            </a:r>
            <a:r>
              <a:rPr lang="en-US" dirty="0" smtClean="0"/>
              <a:t>. They will stay in close contact with you if you are under FDA audit</a:t>
            </a:r>
            <a:endParaRPr lang="en-US" dirty="0" smtClean="0"/>
          </a:p>
          <a:p>
            <a:endParaRPr lang="en-US" dirty="0" smtClean="0"/>
          </a:p>
          <a:p>
            <a:r>
              <a:rPr lang="en-US" dirty="0" smtClean="0"/>
              <a:t>The Principal Investigator’s reputation and future in research is linked to the success of the IND application</a:t>
            </a:r>
            <a:r>
              <a:rPr lang="en-US" dirty="0" smtClean="0"/>
              <a:t>. A 483 is a matter of public record and can be </a:t>
            </a:r>
            <a:r>
              <a:rPr lang="en-US" dirty="0"/>
              <a:t>searched </a:t>
            </a:r>
            <a:r>
              <a:rPr lang="en-US" dirty="0" smtClean="0"/>
              <a:t>by Investigator name </a:t>
            </a:r>
            <a:r>
              <a:rPr lang="en-US" u="sng" dirty="0" smtClean="0"/>
              <a:t>https</a:t>
            </a:r>
            <a:r>
              <a:rPr lang="en-US" u="sng" dirty="0"/>
              <a:t>://fdazilla.com/store/483s</a:t>
            </a:r>
            <a:r>
              <a:rPr lang="en-US" dirty="0"/>
              <a:t>/  and </a:t>
            </a:r>
            <a:r>
              <a:rPr lang="en-US" u="sng" dirty="0"/>
              <a:t>http://</a:t>
            </a:r>
            <a:r>
              <a:rPr lang="en-US" u="sng" dirty="0" smtClean="0"/>
              <a:t>www.fda.gov/ICECI/Inspections/default.htm</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1122</TotalTime>
  <Words>3367</Words>
  <Application>Microsoft Office PowerPoint</Application>
  <PresentationFormat>On-screen Show (4:3)</PresentationFormat>
  <Paragraphs>324</Paragraphs>
  <Slides>31</Slides>
  <Notes>17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SHEDDING LIGHT ON AN FDA VISIT</vt:lpstr>
      <vt:lpstr>DISCLOSURES</vt:lpstr>
      <vt:lpstr>OBJECTIVES FOR TODAY</vt:lpstr>
      <vt:lpstr>KEEPING THE FDA IN PERSPECTIVE</vt:lpstr>
      <vt:lpstr>OTHER CAVEATS</vt:lpstr>
      <vt:lpstr>PREPARATION IS KEY</vt:lpstr>
      <vt:lpstr>…AND MORE PREPARATION</vt:lpstr>
      <vt:lpstr>…AND MORE PREPARATION</vt:lpstr>
      <vt:lpstr>KEY REMINDERS</vt:lpstr>
      <vt:lpstr>GCP, Guidance, &amp; Regulations</vt:lpstr>
      <vt:lpstr>KEY CONCEPTS</vt:lpstr>
      <vt:lpstr>KEY RESPONSIBILITIES</vt:lpstr>
      <vt:lpstr>DID I EMPHASIZE PREPARING?</vt:lpstr>
      <vt:lpstr>MORE ABOUT THE FDA</vt:lpstr>
      <vt:lpstr>IT’S VISIT TIME…</vt:lpstr>
      <vt:lpstr>THE FDA’S OBJECTIVES</vt:lpstr>
      <vt:lpstr>THE FDA’S OBJECTIVES</vt:lpstr>
      <vt:lpstr>CLINICAL TRIALS OFFICE</vt:lpstr>
      <vt:lpstr>QUESTIONS AND ANSWERS</vt:lpstr>
      <vt:lpstr>RECORDS THEY CAN REQUEST</vt:lpstr>
      <vt:lpstr>RECORDS THEY CAN’T REQUEST</vt:lpstr>
      <vt:lpstr>PREPARING THE TRIAL</vt:lpstr>
      <vt:lpstr>PROCESS OF INSPECTION</vt:lpstr>
      <vt:lpstr>OBSERVATIONS VS. FINDINGS</vt:lpstr>
      <vt:lpstr>KEY GUIDANCE</vt:lpstr>
      <vt:lpstr>KEY GUIDANCE, CON’T.</vt:lpstr>
      <vt:lpstr>GUIDES &amp; DOCUMENTS, con’t.</vt:lpstr>
      <vt:lpstr>IN REVIEW…INSPECTOR CHARACTERISTICS</vt:lpstr>
      <vt:lpstr>IN REVIEW…KEY STRATEGIES</vt:lpstr>
      <vt:lpstr>IN REVIEW…FDA TERMS</vt:lpstr>
      <vt:lpstr>PowerPoint Presentation</vt:lpstr>
    </vt:vector>
  </TitlesOfParts>
  <Company>City of Hope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SHEDDING LIGHT ON AN FDA VISIT</dc:title>
  <dc:creator>jtull</dc:creator>
  <cp:lastModifiedBy>Windows User</cp:lastModifiedBy>
  <cp:revision>71</cp:revision>
  <dcterms:created xsi:type="dcterms:W3CDTF">2015-04-26T20:22:14Z</dcterms:created>
  <dcterms:modified xsi:type="dcterms:W3CDTF">2016-10-25T17:05:39Z</dcterms:modified>
</cp:coreProperties>
</file>